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8" r:id="rId2"/>
    <p:sldId id="259" r:id="rId3"/>
    <p:sldId id="261" r:id="rId4"/>
    <p:sldId id="284" r:id="rId5"/>
    <p:sldId id="285" r:id="rId6"/>
    <p:sldId id="286" r:id="rId7"/>
    <p:sldId id="280" r:id="rId8"/>
    <p:sldId id="281" r:id="rId9"/>
    <p:sldId id="287" r:id="rId10"/>
    <p:sldId id="277" r:id="rId11"/>
    <p:sldId id="276" r:id="rId12"/>
    <p:sldId id="290" r:id="rId13"/>
    <p:sldId id="291" r:id="rId14"/>
    <p:sldId id="292" r:id="rId15"/>
    <p:sldId id="263" r:id="rId16"/>
    <p:sldId id="264" r:id="rId17"/>
    <p:sldId id="260" r:id="rId18"/>
    <p:sldId id="288" r:id="rId19"/>
    <p:sldId id="283" r:id="rId20"/>
    <p:sldId id="289" r:id="rId21"/>
    <p:sldId id="282" r:id="rId22"/>
    <p:sldId id="293" r:id="rId23"/>
    <p:sldId id="294"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4A7B"/>
    <a:srgbClr val="E36C0A"/>
    <a:srgbClr val="FF0000"/>
    <a:srgbClr val="FFFF00"/>
    <a:srgbClr val="007600"/>
    <a:srgbClr val="3737FF"/>
    <a:srgbClr val="5B5BFF"/>
    <a:srgbClr val="000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8223" autoAdjust="0"/>
  </p:normalViewPr>
  <p:slideViewPr>
    <p:cSldViewPr snapToGrid="0">
      <p:cViewPr varScale="1">
        <p:scale>
          <a:sx n="53" d="100"/>
          <a:sy n="53" d="100"/>
        </p:scale>
        <p:origin x="1836" y="72"/>
      </p:cViewPr>
      <p:guideLst>
        <p:guide orient="horz" pos="2160"/>
        <p:guide pos="2880"/>
      </p:guideLst>
    </p:cSldViewPr>
  </p:slideViewPr>
  <p:notesTextViewPr>
    <p:cViewPr>
      <p:scale>
        <a:sx n="100" d="100"/>
        <a:sy n="100" d="100"/>
      </p:scale>
      <p:origin x="0" y="-42"/>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C92B-20E3-4759-9EA2-4291CE070368}" type="datetimeFigureOut">
              <a:rPr lang="en-GB" smtClean="0"/>
              <a:t>06/05/2021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E7C73D-9F36-4409-AC4D-B1068866F4E0}" type="slidenum">
              <a:rPr lang="en-GB" smtClean="0"/>
              <a:t>‹#›</a:t>
            </a:fld>
            <a:endParaRPr lang="en-GB"/>
          </a:p>
        </p:txBody>
      </p:sp>
    </p:spTree>
    <p:extLst>
      <p:ext uri="{BB962C8B-B14F-4D97-AF65-F5344CB8AC3E}">
        <p14:creationId xmlns:p14="http://schemas.microsoft.com/office/powerpoint/2010/main" val="2544129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r>
              <a:rPr lang="en-GB" sz="2800" b="0" i="0" dirty="0">
                <a:latin typeface="Verdana" panose="020B0604030504040204" pitchFamily="34" charset="0"/>
                <a:ea typeface="Verdana" panose="020B0604030504040204" pitchFamily="34" charset="0"/>
              </a:rPr>
              <a:t>The boxes containing</a:t>
            </a:r>
            <a:r>
              <a:rPr lang="en-GB" sz="2800" b="0" i="0" baseline="0" dirty="0">
                <a:latin typeface="Verdana" panose="020B0604030504040204" pitchFamily="34" charset="0"/>
                <a:ea typeface="Verdana" panose="020B0604030504040204" pitchFamily="34" charset="0"/>
              </a:rPr>
              <a:t> the titles of the diagnostic question</a:t>
            </a:r>
            <a:r>
              <a:rPr lang="en-GB" sz="2000" b="0" i="0" baseline="0" dirty="0">
                <a:latin typeface="+mn-lt"/>
                <a:ea typeface="+mn-ea"/>
              </a:rPr>
              <a:t>s and response activities are clickable links that will take you to the starting slide for each activity in this presentation.</a:t>
            </a:r>
          </a:p>
          <a:p>
            <a:pPr algn="l">
              <a:spcAft>
                <a:spcPts val="600"/>
              </a:spcAft>
            </a:pPr>
            <a:endParaRPr lang="en-GB" sz="2000" b="0" i="0" baseline="0" dirty="0">
              <a:solidFill>
                <a:schemeClr val="tx1"/>
              </a:solidFill>
              <a:latin typeface="+mn-lt"/>
              <a:ea typeface="+mn-ea"/>
            </a:endParaRPr>
          </a:p>
          <a:p>
            <a:pPr marL="171450" indent="-171450" algn="l">
              <a:spcAft>
                <a:spcPts val="600"/>
              </a:spcAft>
              <a:buFont typeface="Arial" panose="020B0604020202020204" pitchFamily="34" charset="0"/>
              <a:buChar char="•"/>
            </a:pPr>
            <a:r>
              <a:rPr lang="en-GB" sz="2000" b="0" i="0" baseline="0" dirty="0">
                <a:solidFill>
                  <a:schemeClr val="tx1"/>
                </a:solidFill>
                <a:latin typeface="+mn-lt"/>
                <a:ea typeface="+mn-ea"/>
              </a:rPr>
              <a:t>In edit mode, hold down the Ctrl key and left-click the box.</a:t>
            </a:r>
          </a:p>
          <a:p>
            <a:pPr marL="171450" indent="-171450" algn="l">
              <a:spcAft>
                <a:spcPts val="600"/>
              </a:spcAft>
              <a:buFont typeface="Arial" panose="020B0604020202020204" pitchFamily="34" charset="0"/>
              <a:buChar char="•"/>
            </a:pPr>
            <a:r>
              <a:rPr lang="en-GB" sz="2000" b="0" i="0" baseline="0" dirty="0">
                <a:solidFill>
                  <a:schemeClr val="tx1"/>
                </a:solidFill>
                <a:latin typeface="+mn-lt"/>
                <a:ea typeface="+mn-ea"/>
              </a:rPr>
              <a:t>In slide show mode, simply left-click the box.</a:t>
            </a:r>
          </a:p>
          <a:p>
            <a:pPr algn="l">
              <a:spcAft>
                <a:spcPts val="600"/>
              </a:spcAft>
            </a:pPr>
            <a:endParaRPr lang="en-GB" sz="2000" b="0" i="0" baseline="0" dirty="0">
              <a:solidFill>
                <a:schemeClr val="tx1"/>
              </a:solidFill>
              <a:latin typeface="+mn-lt"/>
              <a:ea typeface="+mn-ea"/>
            </a:endParaRPr>
          </a:p>
          <a:p>
            <a:pPr algn="l">
              <a:spcAft>
                <a:spcPts val="600"/>
              </a:spcAft>
            </a:pPr>
            <a:r>
              <a:rPr lang="en-GB" sz="2000" b="0" i="0" baseline="0" dirty="0">
                <a:solidFill>
                  <a:schemeClr val="tx1"/>
                </a:solidFill>
              </a:rPr>
              <a:t>Click the ‘Home’ button at the top right of the final slide of each activity to return here.</a:t>
            </a:r>
          </a:p>
        </p:txBody>
      </p:sp>
      <p:sp>
        <p:nvSpPr>
          <p:cNvPr id="4" name="Slide Number Placeholder 3"/>
          <p:cNvSpPr>
            <a:spLocks noGrp="1"/>
          </p:cNvSpPr>
          <p:nvPr>
            <p:ph type="sldNum" sz="quarter" idx="10"/>
          </p:nvPr>
        </p:nvSpPr>
        <p:spPr/>
        <p:txBody>
          <a:bodyPr/>
          <a:lstStyle/>
          <a:p>
            <a:fld id="{6DE7C73D-9F36-4409-AC4D-B1068866F4E0}" type="slidenum">
              <a:rPr lang="en-GB" smtClean="0"/>
              <a:t>1</a:t>
            </a:fld>
            <a:endParaRPr lang="en-GB"/>
          </a:p>
        </p:txBody>
      </p:sp>
    </p:spTree>
    <p:extLst>
      <p:ext uri="{BB962C8B-B14F-4D97-AF65-F5344CB8AC3E}">
        <p14:creationId xmlns:p14="http://schemas.microsoft.com/office/powerpoint/2010/main" val="79577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how a displacement-time graph relates to the wave it describes.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not distinguishing between displacement-distance and displacement-time wave graphs; and identifying separation of consecutive peaks as wavelength on a displacement-time graph.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the oscilloscope shows a sound wave.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a:solidFill>
                  <a:schemeClr val="tx1"/>
                </a:solidFill>
                <a:effectLst/>
                <a:latin typeface="+mn-lt"/>
                <a:ea typeface="+mn-ea"/>
                <a:cs typeface="+mn-cs"/>
              </a:rPr>
              <a:t>Do say: </a:t>
            </a:r>
            <a:r>
              <a:rPr lang="en-GB" sz="1200" kern="1200" baseline="0">
                <a:solidFill>
                  <a:schemeClr val="tx1"/>
                </a:solidFill>
                <a:effectLst/>
                <a:latin typeface="+mn-lt"/>
                <a:ea typeface="+mn-ea"/>
                <a:cs typeface="+mn-cs"/>
              </a:rPr>
              <a:t>the oscilloscope shows a displacement-time graph of a sound wave</a:t>
            </a:r>
            <a:r>
              <a:rPr lang="en-GB" sz="1200" i="0" kern="1200" baseline="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10</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B</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11</a:t>
            </a:fld>
            <a:endParaRPr lang="en-GB"/>
          </a:p>
        </p:txBody>
      </p:sp>
    </p:spTree>
    <p:extLst>
      <p:ext uri="{BB962C8B-B14F-4D97-AF65-F5344CB8AC3E}">
        <p14:creationId xmlns:p14="http://schemas.microsoft.com/office/powerpoint/2010/main" val="28597791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identify wavelength and amplitude on pictures of longitudinal waves.</a:t>
            </a:r>
          </a:p>
          <a:p>
            <a:r>
              <a:rPr lang="en-GB" sz="1200" b="1" kern="1200" dirty="0">
                <a:solidFill>
                  <a:schemeClr val="tx1"/>
                </a:solidFill>
                <a:effectLst/>
                <a:latin typeface="+mn-lt"/>
                <a:ea typeface="+mn-ea"/>
                <a:cs typeface="+mn-cs"/>
              </a:rPr>
              <a:t>Common misunderstanding:</a:t>
            </a:r>
            <a:r>
              <a:rPr lang="en-GB" sz="1200" kern="1200" baseline="0" dirty="0">
                <a:solidFill>
                  <a:schemeClr val="tx1"/>
                </a:solidFill>
                <a:effectLst/>
                <a:latin typeface="+mn-lt"/>
                <a:ea typeface="+mn-ea"/>
                <a:cs typeface="+mn-cs"/>
              </a:rPr>
              <a:t> how the position or movement of particles in a longitudinal wave relate to the amplitude and wavelength of the wave.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anything that implies the particles are stationary when there is no wave.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amplitude is the biggest </a:t>
            </a:r>
            <a:r>
              <a:rPr lang="en-GB" sz="1200" i="0" kern="1200" baseline="0" dirty="0">
                <a:solidFill>
                  <a:schemeClr val="tx1"/>
                </a:solidFill>
                <a:effectLst/>
                <a:latin typeface="+mn-lt"/>
                <a:ea typeface="+mn-ea"/>
                <a:cs typeface="+mn-cs"/>
              </a:rPr>
              <a:t>displacement </a:t>
            </a:r>
            <a:r>
              <a:rPr lang="en-GB" sz="1200" b="0" i="1" kern="1200" baseline="0" dirty="0">
                <a:solidFill>
                  <a:schemeClr val="tx1"/>
                </a:solidFill>
                <a:effectLst/>
                <a:latin typeface="+mn-lt"/>
                <a:ea typeface="+mn-ea"/>
                <a:cs typeface="+mn-cs"/>
              </a:rPr>
              <a:t>caused by the wave</a:t>
            </a:r>
            <a:r>
              <a:rPr lang="en-GB" sz="1200" i="0" kern="1200" baseline="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12</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statement C is right; and statements A and B are wrong.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13</a:t>
            </a:fld>
            <a:endParaRPr lang="en-GB"/>
          </a:p>
        </p:txBody>
      </p:sp>
    </p:spTree>
    <p:extLst>
      <p:ext uri="{BB962C8B-B14F-4D97-AF65-F5344CB8AC3E}">
        <p14:creationId xmlns:p14="http://schemas.microsoft.com/office/powerpoint/2010/main" val="19260651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how a displacement-distance graph relates to the longitudinal wave it describes.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many students simply do not understand the connection between movement of ‘particles’ in a longitudinal wave and a wave graph.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amplitude is the biggest </a:t>
            </a:r>
            <a:r>
              <a:rPr lang="en-GB" sz="1200" i="0" kern="1200" baseline="0" dirty="0">
                <a:solidFill>
                  <a:schemeClr val="tx1"/>
                </a:solidFill>
                <a:effectLst/>
                <a:latin typeface="+mn-lt"/>
                <a:ea typeface="+mn-ea"/>
                <a:cs typeface="+mn-cs"/>
              </a:rPr>
              <a:t>displacement </a:t>
            </a:r>
            <a:r>
              <a:rPr lang="en-GB" sz="1200" b="0" i="1" kern="1200" baseline="0" dirty="0">
                <a:solidFill>
                  <a:schemeClr val="tx1"/>
                </a:solidFill>
                <a:effectLst/>
                <a:latin typeface="+mn-lt"/>
                <a:ea typeface="+mn-ea"/>
                <a:cs typeface="+mn-cs"/>
              </a:rPr>
              <a:t>caused by the wave</a:t>
            </a:r>
            <a:r>
              <a:rPr lang="en-GB" sz="1200" i="0" kern="1200" baseline="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14</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B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It is intended that students are shown the next slide after selecting their answer, and are given the opportunity to change their answer after seeing the extra information on that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15</a:t>
            </a:fld>
            <a:endParaRPr lang="en-GB"/>
          </a:p>
        </p:txBody>
      </p:sp>
    </p:spTree>
    <p:extLst>
      <p:ext uri="{BB962C8B-B14F-4D97-AF65-F5344CB8AC3E}">
        <p14:creationId xmlns:p14="http://schemas.microsoft.com/office/powerpoint/2010/main" val="1460633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B</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16</a:t>
            </a:fld>
            <a:endParaRPr lang="en-GB"/>
          </a:p>
        </p:txBody>
      </p:sp>
    </p:spTree>
    <p:extLst>
      <p:ext uri="{BB962C8B-B14F-4D97-AF65-F5344CB8AC3E}">
        <p14:creationId xmlns:p14="http://schemas.microsoft.com/office/powerpoint/2010/main" val="37735645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E7C73D-9F36-4409-AC4D-B1068866F4E0}" type="slidenum">
              <a:rPr lang="en-GB" smtClean="0"/>
              <a:t>17</a:t>
            </a:fld>
            <a:endParaRPr lang="en-GB"/>
          </a:p>
        </p:txBody>
      </p:sp>
    </p:spTree>
    <p:extLst>
      <p:ext uri="{BB962C8B-B14F-4D97-AF65-F5344CB8AC3E}">
        <p14:creationId xmlns:p14="http://schemas.microsoft.com/office/powerpoint/2010/main" val="2678093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how a displacement-time graph relates to the wave it describes.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not distinguishing between displacement-distance and displacement-time wave graphs; and identifying separation of consecutive peaks as wavelength on a displacement-time graph.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the oscilloscope shows a sound wave.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the oscilloscope shows a displacement-time graph of a sound wave</a:t>
            </a:r>
            <a:r>
              <a:rPr lang="en-GB" sz="1200" i="0" kern="1200" baseline="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a:p>
            <a:r>
              <a:rPr lang="en-GB" dirty="0"/>
              <a:t>Images: Oscilloscope and microphone by </a:t>
            </a:r>
            <a:r>
              <a:rPr lang="en-GB" dirty="0" err="1"/>
              <a:t>Clker</a:t>
            </a:r>
            <a:r>
              <a:rPr lang="en-GB" dirty="0"/>
              <a:t>-Free-Vector-Images from </a:t>
            </a:r>
            <a:r>
              <a:rPr lang="en-GB" dirty="0" err="1"/>
              <a:t>pixabay</a:t>
            </a:r>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18</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are revealed by clicking on the mouse.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19</a:t>
            </a:fld>
            <a:endParaRPr lang="en-GB"/>
          </a:p>
        </p:txBody>
      </p:sp>
    </p:spTree>
    <p:extLst>
      <p:ext uri="{BB962C8B-B14F-4D97-AF65-F5344CB8AC3E}">
        <p14:creationId xmlns:p14="http://schemas.microsoft.com/office/powerpoint/2010/main" val="2842884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E7C73D-9F36-4409-AC4D-B1068866F4E0}" type="slidenum">
              <a:rPr lang="en-GB" smtClean="0"/>
              <a:t>2</a:t>
            </a:fld>
            <a:endParaRPr lang="en-GB"/>
          </a:p>
        </p:txBody>
      </p:sp>
    </p:spTree>
    <p:extLst>
      <p:ext uri="{BB962C8B-B14F-4D97-AF65-F5344CB8AC3E}">
        <p14:creationId xmlns:p14="http://schemas.microsoft.com/office/powerpoint/2010/main" val="40709608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are revealed by clicking on the mouse.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20</a:t>
            </a:fld>
            <a:endParaRPr lang="en-GB"/>
          </a:p>
        </p:txBody>
      </p:sp>
    </p:spTree>
    <p:extLst>
      <p:ext uri="{BB962C8B-B14F-4D97-AF65-F5344CB8AC3E}">
        <p14:creationId xmlns:p14="http://schemas.microsoft.com/office/powerpoint/2010/main" val="3233128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identify wavelength and amplitude on pictures of longitudinal waves and explain how a displacement-distance graph relates to the wave it describes. </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how the position or movement of particles in a longitudinal wave relate to the amplitude and wavelength of the wave, and many students simply do not understand the connection between movement of ‘particles’ in a longitudinal wave and a wave graph.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amplitude is the biggest </a:t>
            </a:r>
            <a:r>
              <a:rPr lang="en-GB" sz="1200" i="0" kern="1200" baseline="0" dirty="0">
                <a:solidFill>
                  <a:schemeClr val="tx1"/>
                </a:solidFill>
                <a:effectLst/>
                <a:latin typeface="+mn-lt"/>
                <a:ea typeface="+mn-ea"/>
                <a:cs typeface="+mn-cs"/>
              </a:rPr>
              <a:t>displacement </a:t>
            </a:r>
            <a:r>
              <a:rPr lang="en-GB" sz="1200" b="0" i="1" kern="1200" baseline="0" dirty="0">
                <a:solidFill>
                  <a:schemeClr val="tx1"/>
                </a:solidFill>
                <a:effectLst/>
                <a:latin typeface="+mn-lt"/>
                <a:ea typeface="+mn-ea"/>
                <a:cs typeface="+mn-cs"/>
              </a:rPr>
              <a:t>caused by the wave</a:t>
            </a:r>
            <a:r>
              <a:rPr lang="en-GB" sz="1200" i="0" kern="1200" baseline="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These include a description of how this activity is intended to develop understanding.</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21</a:t>
            </a:fld>
            <a:endParaRPr lang="en-GB"/>
          </a:p>
        </p:txBody>
      </p:sp>
    </p:spTree>
    <p:extLst>
      <p:ext uri="{BB962C8B-B14F-4D97-AF65-F5344CB8AC3E}">
        <p14:creationId xmlns:p14="http://schemas.microsoft.com/office/powerpoint/2010/main" val="3625555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description of how this activity is intended to develop 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22</a:t>
            </a:fld>
            <a:endParaRPr lang="en-GB"/>
          </a:p>
        </p:txBody>
      </p:sp>
    </p:spTree>
    <p:extLst>
      <p:ext uri="{BB962C8B-B14F-4D97-AF65-F5344CB8AC3E}">
        <p14:creationId xmlns:p14="http://schemas.microsoft.com/office/powerpoint/2010/main" val="26670646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baseline="0" dirty="0">
                <a:solidFill>
                  <a:schemeClr val="tx1"/>
                </a:solidFill>
              </a:rPr>
              <a:t>Expected answers: </a:t>
            </a:r>
          </a:p>
          <a:p>
            <a:r>
              <a:rPr lang="en-GB" sz="1200" b="1" i="0" kern="1200" baseline="0" dirty="0">
                <a:solidFill>
                  <a:schemeClr val="tx1"/>
                </a:solidFill>
                <a:effectLst/>
                <a:latin typeface="+mn-lt"/>
                <a:ea typeface="+mn-ea"/>
                <a:cs typeface="+mn-cs"/>
              </a:rPr>
              <a:t>1. </a:t>
            </a:r>
            <a:r>
              <a:rPr lang="en-GB" sz="1200" kern="1200" dirty="0">
                <a:solidFill>
                  <a:schemeClr val="tx1"/>
                </a:solidFill>
                <a:effectLst/>
                <a:latin typeface="+mn-lt"/>
                <a:ea typeface="+mn-ea"/>
                <a:cs typeface="+mn-cs"/>
              </a:rPr>
              <a:t>Vertical axis: distance of each particle from its usual position, or words to that effect (</a:t>
            </a:r>
            <a:r>
              <a:rPr lang="en-GB" sz="1200" kern="1200" dirty="0" err="1">
                <a:solidFill>
                  <a:schemeClr val="tx1"/>
                </a:solidFill>
                <a:effectLst/>
                <a:latin typeface="+mn-lt"/>
                <a:ea typeface="+mn-ea"/>
                <a:cs typeface="+mn-cs"/>
              </a:rPr>
              <a:t>owtte</a:t>
            </a:r>
            <a:r>
              <a:rPr lang="en-GB" sz="1200" kern="1200" dirty="0">
                <a:solidFill>
                  <a:schemeClr val="tx1"/>
                </a:solidFill>
                <a:effectLst/>
                <a:latin typeface="+mn-lt"/>
                <a:ea typeface="+mn-ea"/>
                <a:cs typeface="+mn-cs"/>
              </a:rPr>
              <a:t>) / unit of length. Horizontal axis: distance along the wave (</a:t>
            </a:r>
            <a:r>
              <a:rPr lang="en-GB" sz="1200" kern="1200" dirty="0" err="1">
                <a:solidFill>
                  <a:schemeClr val="tx1"/>
                </a:solidFill>
                <a:effectLst/>
                <a:latin typeface="+mn-lt"/>
                <a:ea typeface="+mn-ea"/>
                <a:cs typeface="+mn-cs"/>
              </a:rPr>
              <a:t>owtte</a:t>
            </a:r>
            <a:r>
              <a:rPr lang="en-GB" sz="1200" kern="1200" dirty="0">
                <a:solidFill>
                  <a:schemeClr val="tx1"/>
                </a:solidFill>
                <a:effectLst/>
                <a:latin typeface="+mn-lt"/>
                <a:ea typeface="+mn-ea"/>
                <a:cs typeface="+mn-cs"/>
              </a:rPr>
              <a:t>) / unit of length.</a:t>
            </a:r>
          </a:p>
          <a:p>
            <a:r>
              <a:rPr lang="en-GB" sz="1200" b="1" kern="1200" dirty="0">
                <a:solidFill>
                  <a:schemeClr val="tx1"/>
                </a:solidFill>
                <a:effectLst/>
                <a:latin typeface="+mn-lt"/>
                <a:ea typeface="+mn-ea"/>
                <a:cs typeface="+mn-cs"/>
              </a:rPr>
              <a:t>2. </a:t>
            </a:r>
            <a:r>
              <a:rPr lang="en-GB" sz="1200" kern="1200" dirty="0">
                <a:solidFill>
                  <a:schemeClr val="tx1"/>
                </a:solidFill>
                <a:effectLst/>
                <a:latin typeface="+mn-lt"/>
                <a:ea typeface="+mn-ea"/>
                <a:cs typeface="+mn-cs"/>
              </a:rPr>
              <a:t>The graph shows how far the particles (on average) have moved out of position because of the wave. The distance particles have moved forward from their usual position is show above the horizontal axis. The distance particles have moved backward from their usual position is shown below 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description of how this activity is intended to develop understanding can be found in the teacher notes for this activity.</a:t>
            </a:r>
          </a:p>
        </p:txBody>
      </p:sp>
      <p:sp>
        <p:nvSpPr>
          <p:cNvPr id="4" name="Slide Number Placeholder 3"/>
          <p:cNvSpPr>
            <a:spLocks noGrp="1"/>
          </p:cNvSpPr>
          <p:nvPr>
            <p:ph type="sldNum" sz="quarter" idx="10"/>
          </p:nvPr>
        </p:nvSpPr>
        <p:spPr/>
        <p:txBody>
          <a:bodyPr/>
          <a:lstStyle/>
          <a:p>
            <a:fld id="{3AA9A9C8-D01D-4035-9878-655F50F97496}" type="slidenum">
              <a:rPr lang="en-GB" smtClean="0"/>
              <a:t>23</a:t>
            </a:fld>
            <a:endParaRPr lang="en-GB"/>
          </a:p>
        </p:txBody>
      </p:sp>
    </p:spTree>
    <p:extLst>
      <p:ext uri="{BB962C8B-B14F-4D97-AF65-F5344CB8AC3E}">
        <p14:creationId xmlns:p14="http://schemas.microsoft.com/office/powerpoint/2010/main" val="283060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identify wavelength and amplitude on pictures of transverse waves.</a:t>
            </a:r>
          </a:p>
          <a:p>
            <a:r>
              <a:rPr lang="en-GB" sz="1200" b="1" kern="1200" dirty="0">
                <a:solidFill>
                  <a:schemeClr val="tx1"/>
                </a:solidFill>
                <a:effectLst/>
                <a:latin typeface="+mn-lt"/>
                <a:ea typeface="+mn-ea"/>
                <a:cs typeface="+mn-cs"/>
              </a:rPr>
              <a:t>Common misunderstandings:</a:t>
            </a:r>
            <a:r>
              <a:rPr lang="en-GB" sz="1200" b="1" kern="1200" baseline="0" dirty="0">
                <a:solidFill>
                  <a:schemeClr val="tx1"/>
                </a:solidFill>
                <a:effectLst/>
                <a:latin typeface="+mn-lt"/>
                <a:ea typeface="+mn-ea"/>
                <a:cs typeface="+mn-cs"/>
              </a:rPr>
              <a:t> </a:t>
            </a:r>
            <a:r>
              <a:rPr lang="en-GB" sz="1200" b="0" kern="1200" baseline="0" dirty="0">
                <a:solidFill>
                  <a:schemeClr val="tx1"/>
                </a:solidFill>
                <a:effectLst/>
                <a:latin typeface="+mn-lt"/>
                <a:ea typeface="+mn-ea"/>
                <a:cs typeface="+mn-cs"/>
              </a:rPr>
              <a:t>wavelength is just the peak-peak distance; amplitude is the total height of the wave (peak to trough).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amplitude is the height of the wave.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amplitude is the biggest displacement </a:t>
            </a:r>
            <a:r>
              <a:rPr lang="en-GB" sz="1200" i="1" kern="1200" baseline="0" dirty="0">
                <a:solidFill>
                  <a:schemeClr val="tx1"/>
                </a:solidFill>
                <a:effectLst/>
                <a:latin typeface="+mn-lt"/>
                <a:ea typeface="+mn-ea"/>
                <a:cs typeface="+mn-cs"/>
              </a:rPr>
              <a:t>from the middle</a:t>
            </a:r>
            <a:r>
              <a:rPr lang="en-GB" sz="1200" i="0" kern="1200" baseline="0" dirty="0">
                <a:solidFill>
                  <a:schemeClr val="tx1"/>
                </a:solidFill>
                <a:effectLst/>
                <a:latin typeface="+mn-lt"/>
                <a:ea typeface="+mn-ea"/>
                <a:cs typeface="+mn-cs"/>
              </a:rPr>
              <a:t> (undisturbed position) of the wave.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3</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B</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4</a:t>
            </a:fld>
            <a:endParaRPr lang="en-GB"/>
          </a:p>
        </p:txBody>
      </p:sp>
    </p:spTree>
    <p:extLst>
      <p:ext uri="{BB962C8B-B14F-4D97-AF65-F5344CB8AC3E}">
        <p14:creationId xmlns:p14="http://schemas.microsoft.com/office/powerpoint/2010/main" val="1662790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B</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5</a:t>
            </a:fld>
            <a:endParaRPr lang="en-GB"/>
          </a:p>
        </p:txBody>
      </p:sp>
    </p:spTree>
    <p:extLst>
      <p:ext uri="{BB962C8B-B14F-4D97-AF65-F5344CB8AC3E}">
        <p14:creationId xmlns:p14="http://schemas.microsoft.com/office/powerpoint/2010/main" val="8234616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how a displacement-distance graph relates to the transverse wave it describes. </a:t>
            </a:r>
          </a:p>
          <a:p>
            <a:r>
              <a:rPr lang="en-GB" sz="1200" b="1" kern="1200" dirty="0">
                <a:solidFill>
                  <a:schemeClr val="tx1"/>
                </a:solidFill>
                <a:effectLst/>
                <a:latin typeface="+mn-lt"/>
                <a:ea typeface="+mn-ea"/>
                <a:cs typeface="+mn-cs"/>
              </a:rPr>
              <a:t>Common misunderstanding:</a:t>
            </a:r>
            <a:r>
              <a:rPr lang="en-GB" sz="1200" b="1" kern="1200" baseline="0" dirty="0">
                <a:solidFill>
                  <a:schemeClr val="tx1"/>
                </a:solidFill>
                <a:effectLst/>
                <a:latin typeface="+mn-lt"/>
                <a:ea typeface="+mn-ea"/>
                <a:cs typeface="+mn-cs"/>
              </a:rPr>
              <a:t> </a:t>
            </a:r>
            <a:r>
              <a:rPr lang="en-GB" sz="1200" b="0" kern="1200" baseline="0" dirty="0">
                <a:solidFill>
                  <a:schemeClr val="tx1"/>
                </a:solidFill>
                <a:effectLst/>
                <a:latin typeface="+mn-lt"/>
                <a:ea typeface="+mn-ea"/>
                <a:cs typeface="+mn-cs"/>
              </a:rPr>
              <a:t>a wave graph is a scale drawing that is always </a:t>
            </a:r>
            <a:r>
              <a:rPr lang="en-GB" sz="1200" b="0" i="1" kern="1200" baseline="0" dirty="0">
                <a:solidFill>
                  <a:schemeClr val="tx1"/>
                </a:solidFill>
                <a:effectLst/>
                <a:latin typeface="+mn-lt"/>
                <a:ea typeface="+mn-ea"/>
                <a:cs typeface="+mn-cs"/>
              </a:rPr>
              <a:t>exactly</a:t>
            </a:r>
            <a:r>
              <a:rPr lang="en-GB" sz="1200" b="0" kern="1200" baseline="0" dirty="0">
                <a:solidFill>
                  <a:schemeClr val="tx1"/>
                </a:solidFill>
                <a:effectLst/>
                <a:latin typeface="+mn-lt"/>
                <a:ea typeface="+mn-ea"/>
                <a:cs typeface="+mn-cs"/>
              </a:rPr>
              <a:t> the same shape as the wave.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‘wave graph’ without reference to the axes, because there are two quite different types of wave graph.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a displacement-distance graph of a wave</a:t>
            </a:r>
            <a:r>
              <a:rPr lang="en-GB" sz="1200" i="0" kern="1200" baseline="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6</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statement A is right; and statements B and C are wrong.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7</a:t>
            </a:fld>
            <a:endParaRPr lang="en-GB"/>
          </a:p>
        </p:txBody>
      </p:sp>
    </p:spTree>
    <p:extLst>
      <p:ext uri="{BB962C8B-B14F-4D97-AF65-F5344CB8AC3E}">
        <p14:creationId xmlns:p14="http://schemas.microsoft.com/office/powerpoint/2010/main" val="1926065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PSL5.1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how a displacement-time graph relates to the wave it describes.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not distinguishing between displacement-distance and displacement-time wave graphs; and identifying separation of consecutive peaks as wavelength on a displacement-time graph.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‘wave graph’ without reference to the axes, because there are two quite different types of wave graph.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a displacement-time graph of a wave</a:t>
            </a:r>
            <a:r>
              <a:rPr lang="en-GB" sz="1200" i="0" kern="1200" baseline="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8</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Statement B is right; and statements A and C are wrong.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9</a:t>
            </a:fld>
            <a:endParaRPr lang="en-GB"/>
          </a:p>
        </p:txBody>
      </p:sp>
    </p:spTree>
    <p:extLst>
      <p:ext uri="{BB962C8B-B14F-4D97-AF65-F5344CB8AC3E}">
        <p14:creationId xmlns:p14="http://schemas.microsoft.com/office/powerpoint/2010/main" val="1926065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06/05/2021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4229756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06/05/2021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1402113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06/05/2021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411250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06/05/2021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4164748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7045666-C2DB-4374-98FD-31A24254EBAB}" type="datetimeFigureOut">
              <a:rPr lang="en-GB" smtClean="0"/>
              <a:t>06/05/2021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3829058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7045666-C2DB-4374-98FD-31A24254EBAB}" type="datetimeFigureOut">
              <a:rPr lang="en-GB" smtClean="0"/>
              <a:t>06/05/2021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679895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7045666-C2DB-4374-98FD-31A24254EBAB}" type="datetimeFigureOut">
              <a:rPr lang="en-GB" smtClean="0"/>
              <a:t>06/05/2021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380813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045666-C2DB-4374-98FD-31A24254EBAB}" type="datetimeFigureOut">
              <a:rPr lang="en-GB" smtClean="0"/>
              <a:t>06/05/2021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302775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045666-C2DB-4374-98FD-31A24254EBAB}" type="datetimeFigureOut">
              <a:rPr lang="en-GB" smtClean="0"/>
              <a:t>06/05/2021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193576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7045666-C2DB-4374-98FD-31A24254EBAB}" type="datetimeFigureOut">
              <a:rPr lang="en-GB" smtClean="0"/>
              <a:t>06/05/2021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2793256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7045666-C2DB-4374-98FD-31A24254EBAB}" type="datetimeFigureOut">
              <a:rPr lang="en-GB" smtClean="0"/>
              <a:t>06/05/2021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346972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045666-C2DB-4374-98FD-31A24254EBAB}" type="datetimeFigureOut">
              <a:rPr lang="en-GB" smtClean="0"/>
              <a:t>06/05/2021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48A154-E206-4365-8F5D-0EA04C752EDB}" type="slidenum">
              <a:rPr lang="en-GB" smtClean="0"/>
              <a:t>‹#›</a:t>
            </a:fld>
            <a:endParaRPr lang="en-GB"/>
          </a:p>
        </p:txBody>
      </p:sp>
    </p:spTree>
    <p:extLst>
      <p:ext uri="{BB962C8B-B14F-4D97-AF65-F5344CB8AC3E}">
        <p14:creationId xmlns:p14="http://schemas.microsoft.com/office/powerpoint/2010/main" val="11367523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image" Target="../media/image1.png"/><Relationship Id="rId7" Type="http://schemas.openxmlformats.org/officeDocument/2006/relationships/slide" Target="slide8.xml"/><Relationship Id="rId12" Type="http://schemas.openxmlformats.org/officeDocument/2006/relationships/slide" Target="slide10.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slide" Target="slide6.xml"/><Relationship Id="rId11" Type="http://schemas.openxmlformats.org/officeDocument/2006/relationships/slide" Target="slide21.xml"/><Relationship Id="rId5" Type="http://schemas.openxmlformats.org/officeDocument/2006/relationships/slide" Target="slide3.xml"/><Relationship Id="rId10" Type="http://schemas.openxmlformats.org/officeDocument/2006/relationships/slide" Target="slide18.xml"/><Relationship Id="rId4" Type="http://schemas.openxmlformats.org/officeDocument/2006/relationships/hyperlink" Target="BEST_PMA_3_1_Teacher%20notes_key%20concept_Transfer%20of%20energy%20by%20conduction.docx" TargetMode="External"/><Relationship Id="rId9" Type="http://schemas.openxmlformats.org/officeDocument/2006/relationships/slide" Target="slide14.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www.bestevidencescienceteaching.or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www.bestevidencescienceteaching.or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slide" Target="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4.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icture 65">
            <a:extLst>
              <a:ext uri="{FF2B5EF4-FFF2-40B4-BE49-F238E27FC236}">
                <a16:creationId xmlns:a16="http://schemas.microsoft.com/office/drawing/2014/main" id="{29F46856-F9F5-44F9-BBF0-C056BBC91B1D}"/>
              </a:ext>
            </a:extLst>
          </p:cNvPr>
          <p:cNvPicPr>
            <a:picLocks noChangeAspect="1"/>
          </p:cNvPicPr>
          <p:nvPr/>
        </p:nvPicPr>
        <p:blipFill>
          <a:blip r:embed="rId3"/>
          <a:stretch>
            <a:fillRect/>
          </a:stretch>
        </p:blipFill>
        <p:spPr>
          <a:xfrm>
            <a:off x="0" y="651781"/>
            <a:ext cx="9144000" cy="6203552"/>
          </a:xfrm>
          <a:prstGeom prst="rect">
            <a:avLst/>
          </a:prstGeom>
        </p:spPr>
      </p:pic>
      <p:sp>
        <p:nvSpPr>
          <p:cNvPr id="86" name="Rounded Rectangle 85">
            <a:hlinkClick r:id="rId4" action="ppaction://hlinkfile"/>
          </p:cNvPr>
          <p:cNvSpPr/>
          <p:nvPr/>
        </p:nvSpPr>
        <p:spPr>
          <a:xfrm>
            <a:off x="4352422" y="5610794"/>
            <a:ext cx="4540273" cy="681618"/>
          </a:xfrm>
          <a:prstGeom prst="roundRect">
            <a:avLst>
              <a:gd name="adj" fmla="val 2693"/>
            </a:avLst>
          </a:prstGeom>
          <a:solidFill>
            <a:srgbClr val="604A7B"/>
          </a:solid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latin typeface="Verdana" panose="020B0604030504040204" pitchFamily="34" charset="0"/>
                <a:ea typeface="Verdana" panose="020B0604030504040204" pitchFamily="34" charset="0"/>
              </a:rPr>
              <a:t>Run the slide show to activate the clickable boxes.</a:t>
            </a:r>
          </a:p>
          <a:p>
            <a:pPr algn="ctr"/>
            <a:r>
              <a:rPr lang="en-GB" sz="1200" b="1" dirty="0">
                <a:latin typeface="Verdana" panose="020B0604030504040204" pitchFamily="34" charset="0"/>
                <a:ea typeface="Verdana" panose="020B0604030504040204" pitchFamily="34" charset="0"/>
              </a:rPr>
              <a:t>Useful information can be found in the slide notes.</a:t>
            </a:r>
            <a:endParaRPr lang="en-GB" sz="1100" dirty="0">
              <a:latin typeface="Verdana" panose="020B0604030504040204" pitchFamily="34" charset="0"/>
              <a:ea typeface="Verdana" panose="020B0604030504040204" pitchFamily="34" charset="0"/>
            </a:endParaRPr>
          </a:p>
        </p:txBody>
      </p:sp>
      <p:sp>
        <p:nvSpPr>
          <p:cNvPr id="91" name="Title 1"/>
          <p:cNvSpPr txBox="1">
            <a:spLocks/>
          </p:cNvSpPr>
          <p:nvPr/>
        </p:nvSpPr>
        <p:spPr>
          <a:xfrm>
            <a:off x="0" y="2175"/>
            <a:ext cx="9144000" cy="6353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solidFill>
                  <a:schemeClr val="tx1"/>
                </a:solidFill>
              </a:rPr>
              <a:t>Key concept PSL5.1</a:t>
            </a:r>
            <a:r>
              <a:rPr kumimoji="0" lang="en-US" sz="2000" b="1" i="0" u="none" strike="noStrike" kern="1200" cap="none" spc="0"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rPr>
              <a:t>: Visualising waves</a:t>
            </a:r>
            <a:endParaRPr kumimoji="0" lang="en-GB" sz="2000" b="1" i="0" u="none" strike="noStrike" kern="1200" cap="none" spc="0"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45" name="Group 44"/>
          <p:cNvGrpSpPr/>
          <p:nvPr/>
        </p:nvGrpSpPr>
        <p:grpSpPr>
          <a:xfrm>
            <a:off x="212333" y="5690206"/>
            <a:ext cx="3926671" cy="517833"/>
            <a:chOff x="193862" y="5695967"/>
            <a:chExt cx="3926671" cy="517833"/>
          </a:xfrm>
        </p:grpSpPr>
        <p:sp>
          <p:nvSpPr>
            <p:cNvPr id="46" name="Text Box 234"/>
            <p:cNvSpPr txBox="1"/>
            <p:nvPr/>
          </p:nvSpPr>
          <p:spPr>
            <a:xfrm>
              <a:off x="193862" y="5695967"/>
              <a:ext cx="200025" cy="222250"/>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P</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6" name="Rectangle 55"/>
            <p:cNvSpPr/>
            <p:nvPr/>
          </p:nvSpPr>
          <p:spPr>
            <a:xfrm>
              <a:off x="393887" y="5695967"/>
              <a:ext cx="3726646" cy="222250"/>
            </a:xfrm>
            <a:prstGeom prst="rect">
              <a:avLst/>
            </a:prstGeom>
          </p:spPr>
          <p:txBody>
            <a:bodyPr wrap="square" anchor="ctr" anchorCtr="0">
              <a:noAutofit/>
            </a:bodyPr>
            <a:lstStyle/>
            <a:p>
              <a:r>
                <a:rPr lang="en-GB" sz="900" dirty="0">
                  <a:latin typeface="Verdana" panose="020B0604030504040204" pitchFamily="34" charset="0"/>
                  <a:ea typeface="Verdana" panose="020B0604030504040204" pitchFamily="34" charset="0"/>
                </a:rPr>
                <a:t>Prior understanding from earlier stages of learning.</a:t>
              </a:r>
            </a:p>
          </p:txBody>
        </p:sp>
        <p:sp>
          <p:nvSpPr>
            <p:cNvPr id="57" name="Text Box 235"/>
            <p:cNvSpPr txBox="1"/>
            <p:nvPr/>
          </p:nvSpPr>
          <p:spPr>
            <a:xfrm>
              <a:off x="193862" y="5991550"/>
              <a:ext cx="200025" cy="222250"/>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B</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8" name="Rectangle 57"/>
            <p:cNvSpPr/>
            <p:nvPr/>
          </p:nvSpPr>
          <p:spPr>
            <a:xfrm>
              <a:off x="393887" y="5991550"/>
              <a:ext cx="2506663" cy="222250"/>
            </a:xfrm>
            <a:prstGeom prst="rect">
              <a:avLst/>
            </a:prstGeom>
          </p:spPr>
          <p:txBody>
            <a:bodyPr wrap="square" anchor="ctr" anchorCtr="0">
              <a:noAutofit/>
            </a:bodyPr>
            <a:lstStyle/>
            <a:p>
              <a:r>
                <a:rPr lang="en-GB" sz="900" dirty="0">
                  <a:latin typeface="Verdana" panose="020B0604030504040204" pitchFamily="34" charset="0"/>
                  <a:ea typeface="Verdana" panose="020B0604030504040204" pitchFamily="34" charset="0"/>
                </a:rPr>
                <a:t>Bridge to later stages of learning.</a:t>
              </a:r>
            </a:p>
          </p:txBody>
        </p:sp>
      </p:grpSp>
      <p:grpSp>
        <p:nvGrpSpPr>
          <p:cNvPr id="72" name="Group 71"/>
          <p:cNvGrpSpPr/>
          <p:nvPr/>
        </p:nvGrpSpPr>
        <p:grpSpPr>
          <a:xfrm>
            <a:off x="1436957" y="1380530"/>
            <a:ext cx="7344000" cy="108806"/>
            <a:chOff x="-3399" y="3399"/>
            <a:chExt cx="7492276" cy="108806"/>
          </a:xfrm>
        </p:grpSpPr>
        <p:cxnSp>
          <p:nvCxnSpPr>
            <p:cNvPr id="73" name="Straight Arrow Connector 72"/>
            <p:cNvCxnSpPr/>
            <p:nvPr/>
          </p:nvCxnSpPr>
          <p:spPr>
            <a:xfrm>
              <a:off x="110490" y="57150"/>
              <a:ext cx="7378387" cy="0"/>
            </a:xfrm>
            <a:prstGeom prst="straightConnector1">
              <a:avLst/>
            </a:prstGeom>
            <a:ln w="50800">
              <a:solidFill>
                <a:srgbClr val="604A7B"/>
              </a:solidFill>
              <a:tailEnd type="triangle"/>
            </a:ln>
          </p:spPr>
          <p:style>
            <a:lnRef idx="1">
              <a:schemeClr val="accent1"/>
            </a:lnRef>
            <a:fillRef idx="0">
              <a:schemeClr val="accent1"/>
            </a:fillRef>
            <a:effectRef idx="0">
              <a:schemeClr val="accent1"/>
            </a:effectRef>
            <a:fontRef idx="minor">
              <a:schemeClr val="tx1"/>
            </a:fontRef>
          </p:style>
        </p:cxnSp>
        <p:grpSp>
          <p:nvGrpSpPr>
            <p:cNvPr id="74" name="Group 73"/>
            <p:cNvGrpSpPr/>
            <p:nvPr/>
          </p:nvGrpSpPr>
          <p:grpSpPr>
            <a:xfrm>
              <a:off x="-3399" y="3399"/>
              <a:ext cx="1791301" cy="108806"/>
              <a:chOff x="-3999" y="3399"/>
              <a:chExt cx="2107274" cy="108806"/>
            </a:xfrm>
          </p:grpSpPr>
          <p:sp>
            <p:nvSpPr>
              <p:cNvPr id="76" name="Parallelogram 75"/>
              <p:cNvSpPr/>
              <p:nvPr/>
            </p:nvSpPr>
            <p:spPr>
              <a:xfrm rot="10800000" flipV="1">
                <a:off x="-1114" y="3399"/>
                <a:ext cx="2104389" cy="53975"/>
              </a:xfrm>
              <a:prstGeom prst="parallelogram">
                <a:avLst>
                  <a:gd name="adj" fmla="val 199000"/>
                </a:avLst>
              </a:prstGeom>
              <a:solidFill>
                <a:srgbClr val="604A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7" name="Parallelogram 76"/>
              <p:cNvSpPr/>
              <p:nvPr/>
            </p:nvSpPr>
            <p:spPr>
              <a:xfrm rot="10800000">
                <a:off x="-3999" y="58205"/>
                <a:ext cx="2104937" cy="54000"/>
              </a:xfrm>
              <a:prstGeom prst="parallelogram">
                <a:avLst>
                  <a:gd name="adj" fmla="val 199000"/>
                </a:avLst>
              </a:prstGeom>
              <a:solidFill>
                <a:srgbClr val="604A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sp>
          <p:nvSpPr>
            <p:cNvPr id="75" name="Text Box 2"/>
            <p:cNvSpPr txBox="1">
              <a:spLocks noChangeArrowheads="1"/>
            </p:cNvSpPr>
            <p:nvPr/>
          </p:nvSpPr>
          <p:spPr bwMode="auto">
            <a:xfrm>
              <a:off x="219057" y="10601"/>
              <a:ext cx="1295400" cy="95258"/>
            </a:xfrm>
            <a:prstGeom prst="rect">
              <a:avLst/>
            </a:prstGeom>
            <a:solidFill>
              <a:srgbClr val="604A7B"/>
            </a:solidFill>
            <a:ln w="9525">
              <a:noFill/>
              <a:miter lim="800000"/>
              <a:headEnd/>
              <a:tailEnd/>
            </a:ln>
          </p:spPr>
          <p:txBody>
            <a:bodyPr rot="0" vert="horz" wrap="square" lIns="0" tIns="0" rIns="0" bIns="0" anchor="t" anchorCtr="0">
              <a:noAutofit/>
            </a:bodyPr>
            <a:lstStyle/>
            <a:p>
              <a:pPr algn="ctr">
                <a:spcAft>
                  <a:spcPts val="0"/>
                </a:spcAft>
              </a:pPr>
              <a:r>
                <a:rPr lang="en-GB" sz="600" b="1" cap="all">
                  <a:solidFill>
                    <a:srgbClr val="FFFFFF"/>
                  </a:solidFill>
                  <a:effectLst/>
                  <a:latin typeface="Calibri" panose="020F0502020204030204" pitchFamily="34" charset="0"/>
                  <a:ea typeface="Calibri" panose="020F0502020204030204" pitchFamily="34" charset="0"/>
                  <a:cs typeface="Arial" panose="020B0604020202020204" pitchFamily="34" charset="0"/>
                </a:rPr>
                <a:t>C o n c e p t u a l   p r o g r e s s I o n</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pSp>
      <p:grpSp>
        <p:nvGrpSpPr>
          <p:cNvPr id="6" name="Group 5">
            <a:extLst>
              <a:ext uri="{FF2B5EF4-FFF2-40B4-BE49-F238E27FC236}">
                <a16:creationId xmlns:a16="http://schemas.microsoft.com/office/drawing/2014/main" id="{BD5B7EA9-F699-4ADE-9FB4-7C4B240B8A28}"/>
              </a:ext>
            </a:extLst>
          </p:cNvPr>
          <p:cNvGrpSpPr/>
          <p:nvPr/>
        </p:nvGrpSpPr>
        <p:grpSpPr>
          <a:xfrm>
            <a:off x="212333" y="813857"/>
            <a:ext cx="8683572" cy="4682322"/>
            <a:chOff x="212333" y="813857"/>
            <a:chExt cx="8683572" cy="4682322"/>
          </a:xfrm>
        </p:grpSpPr>
        <p:grpSp>
          <p:nvGrpSpPr>
            <p:cNvPr id="89" name="Group 88"/>
            <p:cNvGrpSpPr/>
            <p:nvPr/>
          </p:nvGrpSpPr>
          <p:grpSpPr>
            <a:xfrm>
              <a:off x="212333" y="813857"/>
              <a:ext cx="8683572" cy="4682322"/>
              <a:chOff x="213529" y="766232"/>
              <a:chExt cx="8683572" cy="4682322"/>
            </a:xfrm>
          </p:grpSpPr>
          <p:grpSp>
            <p:nvGrpSpPr>
              <p:cNvPr id="51" name="Group 50"/>
              <p:cNvGrpSpPr/>
              <p:nvPr/>
            </p:nvGrpSpPr>
            <p:grpSpPr>
              <a:xfrm>
                <a:off x="213529" y="766232"/>
                <a:ext cx="8681180" cy="4682322"/>
                <a:chOff x="213528" y="781472"/>
                <a:chExt cx="8681180" cy="4682322"/>
              </a:xfrm>
            </p:grpSpPr>
            <p:grpSp>
              <p:nvGrpSpPr>
                <p:cNvPr id="41" name="Group 40"/>
                <p:cNvGrpSpPr/>
                <p:nvPr/>
              </p:nvGrpSpPr>
              <p:grpSpPr>
                <a:xfrm>
                  <a:off x="213528" y="781472"/>
                  <a:ext cx="8681180" cy="4682322"/>
                  <a:chOff x="237339" y="997372"/>
                  <a:chExt cx="8681180" cy="4682322"/>
                </a:xfrm>
              </p:grpSpPr>
              <p:grpSp>
                <p:nvGrpSpPr>
                  <p:cNvPr id="34" name="Group 33"/>
                  <p:cNvGrpSpPr/>
                  <p:nvPr/>
                </p:nvGrpSpPr>
                <p:grpSpPr>
                  <a:xfrm>
                    <a:off x="1353428" y="997372"/>
                    <a:ext cx="7565091" cy="1942089"/>
                    <a:chOff x="1348745" y="997475"/>
                    <a:chExt cx="7565091" cy="1942089"/>
                  </a:xfrm>
                </p:grpSpPr>
                <p:grpSp>
                  <p:nvGrpSpPr>
                    <p:cNvPr id="32" name="Group 31"/>
                    <p:cNvGrpSpPr/>
                    <p:nvPr/>
                  </p:nvGrpSpPr>
                  <p:grpSpPr>
                    <a:xfrm>
                      <a:off x="1348745" y="997475"/>
                      <a:ext cx="7565091" cy="1942089"/>
                      <a:chOff x="1348745" y="997475"/>
                      <a:chExt cx="7565091" cy="1942089"/>
                    </a:xfrm>
                  </p:grpSpPr>
                  <p:sp>
                    <p:nvSpPr>
                      <p:cNvPr id="2" name="Rectangle 1"/>
                      <p:cNvSpPr/>
                      <p:nvPr/>
                    </p:nvSpPr>
                    <p:spPr>
                      <a:xfrm>
                        <a:off x="1348745" y="997475"/>
                        <a:ext cx="7565091" cy="503794"/>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r>
                          <a:rPr lang="en-GB" sz="1050" dirty="0">
                            <a:solidFill>
                              <a:schemeClr val="tx1"/>
                            </a:solidFill>
                            <a:latin typeface="Verdana" panose="020B0604030504040204" pitchFamily="34" charset="0"/>
                            <a:ea typeface="Verdana" panose="020B0604030504040204" pitchFamily="34" charset="0"/>
                          </a:rPr>
                          <a:t>The motion of particles in a wave can be represented by a displacement-distance or a displacement-time graph, from which the wave’s amplitude and wavelength or time period can be found.</a:t>
                        </a:r>
                      </a:p>
                    </p:txBody>
                  </p:sp>
                  <p:sp>
                    <p:nvSpPr>
                      <p:cNvPr id="4" name="Rectangle 3"/>
                      <p:cNvSpPr/>
                      <p:nvPr/>
                    </p:nvSpPr>
                    <p:spPr>
                      <a:xfrm>
                        <a:off x="1348745"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Identify wavelength and amplitude on pictures of transverse waves.</a:t>
                        </a:r>
                      </a:p>
                    </p:txBody>
                  </p:sp>
                  <p:sp>
                    <p:nvSpPr>
                      <p:cNvPr id="14" name="Rectangle 13"/>
                      <p:cNvSpPr/>
                      <p:nvPr/>
                    </p:nvSpPr>
                    <p:spPr>
                      <a:xfrm>
                        <a:off x="2861813"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Explain how a displacement-distance graph relates to the transverse wave it describes.</a:t>
                        </a:r>
                      </a:p>
                    </p:txBody>
                  </p:sp>
                  <p:sp>
                    <p:nvSpPr>
                      <p:cNvPr id="15" name="Rectangle 14"/>
                      <p:cNvSpPr/>
                      <p:nvPr/>
                    </p:nvSpPr>
                    <p:spPr>
                      <a:xfrm>
                        <a:off x="4374881"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Explain how a displacement-time graph relates to the wave it describes.</a:t>
                        </a:r>
                      </a:p>
                    </p:txBody>
                  </p:sp>
                  <p:sp>
                    <p:nvSpPr>
                      <p:cNvPr id="16" name="Rectangle 15"/>
                      <p:cNvSpPr/>
                      <p:nvPr/>
                    </p:nvSpPr>
                    <p:spPr>
                      <a:xfrm>
                        <a:off x="5887949"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Identify wavelength and amplitude on pictures of longitudinal waves.</a:t>
                        </a:r>
                      </a:p>
                    </p:txBody>
                  </p:sp>
                  <p:sp>
                    <p:nvSpPr>
                      <p:cNvPr id="17" name="Rectangle 16"/>
                      <p:cNvSpPr/>
                      <p:nvPr/>
                    </p:nvSpPr>
                    <p:spPr>
                      <a:xfrm>
                        <a:off x="7401019"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Explain how a displacement-distance graph relates to the longitudinal wave it describes.</a:t>
                        </a:r>
                      </a:p>
                    </p:txBody>
                  </p:sp>
                </p:grpSp>
                <p:sp>
                  <p:nvSpPr>
                    <p:cNvPr id="33" name="Rectangle 32"/>
                    <p:cNvSpPr/>
                    <p:nvPr/>
                  </p:nvSpPr>
                  <p:spPr>
                    <a:xfrm>
                      <a:off x="1348745" y="1497988"/>
                      <a:ext cx="7564274" cy="21737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endParaRPr lang="en-GB" sz="1200" dirty="0">
                        <a:solidFill>
                          <a:schemeClr val="tx1"/>
                        </a:solidFill>
                        <a:latin typeface="Verdana" panose="020B0604030504040204" pitchFamily="34" charset="0"/>
                        <a:ea typeface="Verdana" panose="020B0604030504040204" pitchFamily="34" charset="0"/>
                      </a:endParaRPr>
                    </a:p>
                  </p:txBody>
                </p:sp>
              </p:grpSp>
              <p:grpSp>
                <p:nvGrpSpPr>
                  <p:cNvPr id="40" name="Group 39"/>
                  <p:cNvGrpSpPr/>
                  <p:nvPr/>
                </p:nvGrpSpPr>
                <p:grpSpPr>
                  <a:xfrm>
                    <a:off x="237339" y="1016796"/>
                    <a:ext cx="1080254" cy="4662898"/>
                    <a:chOff x="237339" y="1016796"/>
                    <a:chExt cx="1080254" cy="4662898"/>
                  </a:xfrm>
                </p:grpSpPr>
                <p:sp>
                  <p:nvSpPr>
                    <p:cNvPr id="35" name="TextBox 34"/>
                    <p:cNvSpPr txBox="1"/>
                    <p:nvPr/>
                  </p:nvSpPr>
                  <p:spPr>
                    <a:xfrm>
                      <a:off x="238410" y="1016796"/>
                      <a:ext cx="1079183" cy="461665"/>
                    </a:xfrm>
                    <a:prstGeom prst="rect">
                      <a:avLst/>
                    </a:prstGeom>
                    <a:solidFill>
                      <a:srgbClr val="604A7B"/>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Learning focus </a:t>
                      </a:r>
                      <a:endParaRPr lang="en-GB" sz="1000" dirty="0">
                        <a:solidFill>
                          <a:schemeClr val="bg1"/>
                        </a:solidFill>
                        <a:latin typeface="Verdana" panose="020B0604030504040204" pitchFamily="34" charset="0"/>
                        <a:ea typeface="Verdana" panose="020B0604030504040204" pitchFamily="34" charset="0"/>
                      </a:endParaRPr>
                    </a:p>
                  </p:txBody>
                </p:sp>
                <p:sp>
                  <p:nvSpPr>
                    <p:cNvPr id="37" name="TextBox 36"/>
                    <p:cNvSpPr txBox="1"/>
                    <p:nvPr/>
                  </p:nvSpPr>
                  <p:spPr>
                    <a:xfrm>
                      <a:off x="237341" y="1497885"/>
                      <a:ext cx="1079183" cy="1441576"/>
                    </a:xfrm>
                    <a:prstGeom prst="rect">
                      <a:avLst/>
                    </a:prstGeom>
                    <a:solidFill>
                      <a:srgbClr val="604A7B"/>
                    </a:solidFill>
                    <a:ln>
                      <a:solidFill>
                        <a:schemeClr val="bg1"/>
                      </a:solidFill>
                    </a:ln>
                  </p:spPr>
                  <p:txBody>
                    <a:bodyPr wrap="square" rtlCol="0">
                      <a:noAutofit/>
                    </a:bodyPr>
                    <a:lstStyle/>
                    <a:p>
                      <a:r>
                        <a:rPr lang="en-GB" sz="800" b="1" dirty="0">
                          <a:solidFill>
                            <a:schemeClr val="bg1"/>
                          </a:solidFill>
                          <a:latin typeface="Verdana" panose="020B0604030504040204" pitchFamily="34" charset="0"/>
                          <a:ea typeface="Verdana" panose="020B0604030504040204" pitchFamily="34" charset="0"/>
                        </a:rPr>
                        <a:t>As students’ conceptual understanding progresses they can:</a:t>
                      </a:r>
                      <a:endParaRPr lang="en-GB" sz="800" dirty="0">
                        <a:solidFill>
                          <a:schemeClr val="bg1"/>
                        </a:solidFill>
                        <a:latin typeface="Verdana" panose="020B0604030504040204" pitchFamily="34" charset="0"/>
                        <a:ea typeface="Verdana" panose="020B0604030504040204" pitchFamily="34" charset="0"/>
                      </a:endParaRPr>
                    </a:p>
                  </p:txBody>
                </p:sp>
                <p:sp>
                  <p:nvSpPr>
                    <p:cNvPr id="38" name="TextBox 37"/>
                    <p:cNvSpPr txBox="1"/>
                    <p:nvPr/>
                  </p:nvSpPr>
                  <p:spPr>
                    <a:xfrm>
                      <a:off x="237339" y="3013367"/>
                      <a:ext cx="1079183" cy="1296000"/>
                    </a:xfrm>
                    <a:prstGeom prst="rect">
                      <a:avLst/>
                    </a:prstGeom>
                    <a:solidFill>
                      <a:srgbClr val="604A7B"/>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Diagnostic questions</a:t>
                      </a:r>
                      <a:endParaRPr lang="en-GB" sz="1000" dirty="0">
                        <a:solidFill>
                          <a:schemeClr val="bg1"/>
                        </a:solidFill>
                        <a:latin typeface="Verdana" panose="020B0604030504040204" pitchFamily="34" charset="0"/>
                        <a:ea typeface="Verdana" panose="020B0604030504040204" pitchFamily="34" charset="0"/>
                      </a:endParaRPr>
                    </a:p>
                  </p:txBody>
                </p:sp>
                <p:sp>
                  <p:nvSpPr>
                    <p:cNvPr id="39" name="TextBox 38"/>
                    <p:cNvSpPr txBox="1"/>
                    <p:nvPr/>
                  </p:nvSpPr>
                  <p:spPr>
                    <a:xfrm>
                      <a:off x="237339" y="4383694"/>
                      <a:ext cx="1079183" cy="1296000"/>
                    </a:xfrm>
                    <a:prstGeom prst="rect">
                      <a:avLst/>
                    </a:prstGeom>
                    <a:solidFill>
                      <a:srgbClr val="604A7B"/>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Response activities</a:t>
                      </a:r>
                      <a:endParaRPr lang="en-GB" sz="1000" dirty="0">
                        <a:solidFill>
                          <a:schemeClr val="bg1"/>
                        </a:solidFill>
                        <a:latin typeface="Verdana" panose="020B0604030504040204" pitchFamily="34" charset="0"/>
                        <a:ea typeface="Verdana" panose="020B0604030504040204" pitchFamily="34" charset="0"/>
                      </a:endParaRPr>
                    </a:p>
                  </p:txBody>
                </p:sp>
              </p:grpSp>
            </p:grpSp>
            <p:sp>
              <p:nvSpPr>
                <p:cNvPr id="48" name="TextBox 47">
                  <a:hlinkClick r:id="rId5" action="ppaction://hlinksldjump"/>
                </p:cNvPr>
                <p:cNvSpPr txBox="1"/>
                <p:nvPr/>
              </p:nvSpPr>
              <p:spPr>
                <a:xfrm>
                  <a:off x="1330955" y="2797467"/>
                  <a:ext cx="1512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The right wavelength</a:t>
                  </a:r>
                </a:p>
              </p:txBody>
            </p:sp>
          </p:grpSp>
          <p:sp>
            <p:nvSpPr>
              <p:cNvPr id="52" name="TextBox 51">
                <a:hlinkClick r:id="rId6" action="ppaction://hlinksldjump"/>
              </p:cNvPr>
              <p:cNvSpPr txBox="1"/>
              <p:nvPr/>
            </p:nvSpPr>
            <p:spPr>
              <a:xfrm>
                <a:off x="2844492" y="2782227"/>
                <a:ext cx="1512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Rope wave graph</a:t>
                </a:r>
              </a:p>
            </p:txBody>
          </p:sp>
          <p:sp>
            <p:nvSpPr>
              <p:cNvPr id="53" name="TextBox 52">
                <a:hlinkClick r:id="rId7" action="ppaction://hlinksldjump"/>
              </p:cNvPr>
              <p:cNvSpPr txBox="1"/>
              <p:nvPr/>
            </p:nvSpPr>
            <p:spPr>
              <a:xfrm>
                <a:off x="4358028" y="2782227"/>
                <a:ext cx="1512000" cy="648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New wave graph</a:t>
                </a:r>
              </a:p>
            </p:txBody>
          </p:sp>
          <p:sp>
            <p:nvSpPr>
              <p:cNvPr id="54" name="TextBox 53">
                <a:hlinkClick r:id="rId8" action="ppaction://hlinksldjump"/>
              </p:cNvPr>
              <p:cNvSpPr txBox="1"/>
              <p:nvPr/>
            </p:nvSpPr>
            <p:spPr>
              <a:xfrm>
                <a:off x="5871564" y="2782227"/>
                <a:ext cx="1512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Longitudinal measurements</a:t>
                </a:r>
              </a:p>
            </p:txBody>
          </p:sp>
          <p:sp>
            <p:nvSpPr>
              <p:cNvPr id="55" name="TextBox 54">
                <a:hlinkClick r:id="rId9" action="ppaction://hlinksldjump"/>
              </p:cNvPr>
              <p:cNvSpPr txBox="1"/>
              <p:nvPr/>
            </p:nvSpPr>
            <p:spPr>
              <a:xfrm>
                <a:off x="7385101" y="2782227"/>
                <a:ext cx="1512000" cy="1296187"/>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Spring wave graph</a:t>
                </a:r>
              </a:p>
            </p:txBody>
          </p:sp>
          <p:sp>
            <p:nvSpPr>
              <p:cNvPr id="59" name="TextBox 58"/>
              <p:cNvSpPr txBox="1"/>
              <p:nvPr/>
            </p:nvSpPr>
            <p:spPr>
              <a:xfrm>
                <a:off x="1330955" y="4152133"/>
                <a:ext cx="3024000" cy="1296000"/>
              </a:xfrm>
              <a:prstGeom prst="rect">
                <a:avLst/>
              </a:prstGeom>
              <a:solidFill>
                <a:schemeClr val="bg1"/>
              </a:solidFill>
              <a:ln w="12700">
                <a:solidFill>
                  <a:srgbClr val="604A7B"/>
                </a:solidFill>
              </a:ln>
            </p:spPr>
            <p:txBody>
              <a:bodyPr wrap="square" rtlCol="0">
                <a:noAutofit/>
              </a:bodyPr>
              <a:lstStyle/>
              <a:p>
                <a:pPr algn="ctr"/>
                <a:endParaRPr lang="en-GB" sz="1100" dirty="0">
                  <a:latin typeface="Verdana" panose="020B0604030504040204" pitchFamily="34" charset="0"/>
                  <a:ea typeface="Verdana" panose="020B0604030504040204" pitchFamily="34" charset="0"/>
                </a:endParaRPr>
              </a:p>
            </p:txBody>
          </p:sp>
          <p:sp>
            <p:nvSpPr>
              <p:cNvPr id="61" name="TextBox 60">
                <a:hlinkClick r:id="rId10" action="ppaction://hlinksldjump"/>
              </p:cNvPr>
              <p:cNvSpPr txBox="1"/>
              <p:nvPr/>
            </p:nvSpPr>
            <p:spPr>
              <a:xfrm>
                <a:off x="4358028" y="4152133"/>
                <a:ext cx="1513068"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Oscilloscope graph</a:t>
                </a:r>
              </a:p>
            </p:txBody>
          </p:sp>
          <p:sp>
            <p:nvSpPr>
              <p:cNvPr id="62" name="TextBox 61">
                <a:hlinkClick r:id="rId11" action="ppaction://hlinksldjump"/>
              </p:cNvPr>
              <p:cNvSpPr txBox="1"/>
              <p:nvPr/>
            </p:nvSpPr>
            <p:spPr>
              <a:xfrm>
                <a:off x="5871564" y="4152133"/>
                <a:ext cx="3024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Explaining longitudinal waves</a:t>
                </a:r>
              </a:p>
            </p:txBody>
          </p:sp>
        </p:grpSp>
        <p:sp>
          <p:nvSpPr>
            <p:cNvPr id="67" name="TextBox 66">
              <a:hlinkClick r:id="rId12" action="ppaction://hlinksldjump"/>
              <a:extLst>
                <a:ext uri="{FF2B5EF4-FFF2-40B4-BE49-F238E27FC236}">
                  <a16:creationId xmlns:a16="http://schemas.microsoft.com/office/drawing/2014/main" id="{1D73915E-3A39-47DA-81E5-65FDDF343F1E}"/>
                </a:ext>
              </a:extLst>
            </p:cNvPr>
            <p:cNvSpPr txBox="1"/>
            <p:nvPr/>
          </p:nvSpPr>
          <p:spPr>
            <a:xfrm>
              <a:off x="4356832" y="3477852"/>
              <a:ext cx="1512000" cy="648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Sound graph</a:t>
              </a:r>
            </a:p>
          </p:txBody>
        </p:sp>
      </p:grpSp>
    </p:spTree>
    <p:extLst>
      <p:ext uri="{BB962C8B-B14F-4D97-AF65-F5344CB8AC3E}">
        <p14:creationId xmlns:p14="http://schemas.microsoft.com/office/powerpoint/2010/main" val="802271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1" y="654448"/>
            <a:ext cx="9144001"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Sound graph</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6"/>
            <a:ext cx="8378791" cy="1398811"/>
          </a:xfrm>
          <a:prstGeom prst="rect">
            <a:avLst/>
          </a:prstGeom>
        </p:spPr>
        <p:txBody>
          <a:bodyPr vert="horz" lIns="91440" tIns="45720" rIns="91440" bIns="45720" rtlCol="0">
            <a:normAutofit lnSpcReduction="10000"/>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US" dirty="0"/>
              <a:t>A sound wave can make part of a microphone vibrate.</a:t>
            </a:r>
          </a:p>
          <a:p>
            <a:pPr lvl="0">
              <a:defRPr/>
            </a:pPr>
            <a:r>
              <a:rPr lang="en-US" dirty="0"/>
              <a:t>The vibration can be shown on an oscilloscope.</a:t>
            </a:r>
          </a:p>
          <a:p>
            <a:pPr lvl="0">
              <a:defRPr/>
            </a:pPr>
            <a:r>
              <a:rPr lang="en-US" dirty="0"/>
              <a:t>As part of the microphone vibrates in and out, the displacement on the graph goes up and down.</a:t>
            </a:r>
          </a:p>
        </p:txBody>
      </p:sp>
      <p:pic>
        <p:nvPicPr>
          <p:cNvPr id="5" name="Picture 4">
            <a:extLst>
              <a:ext uri="{FF2B5EF4-FFF2-40B4-BE49-F238E27FC236}">
                <a16:creationId xmlns:a16="http://schemas.microsoft.com/office/drawing/2014/main" id="{8AEBE18E-5C5F-4511-B774-6320417019DD}"/>
              </a:ext>
            </a:extLst>
          </p:cNvPr>
          <p:cNvPicPr>
            <a:picLocks noChangeAspect="1"/>
          </p:cNvPicPr>
          <p:nvPr/>
        </p:nvPicPr>
        <p:blipFill>
          <a:blip r:embed="rId4"/>
          <a:stretch>
            <a:fillRect/>
          </a:stretch>
        </p:blipFill>
        <p:spPr>
          <a:xfrm>
            <a:off x="2116308" y="2261937"/>
            <a:ext cx="5060574" cy="3498995"/>
          </a:xfrm>
          <a:prstGeom prst="rect">
            <a:avLst/>
          </a:prstGeom>
        </p:spPr>
      </p:pic>
    </p:spTree>
    <p:extLst>
      <p:ext uri="{BB962C8B-B14F-4D97-AF65-F5344CB8AC3E}">
        <p14:creationId xmlns:p14="http://schemas.microsoft.com/office/powerpoint/2010/main" val="3130515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BE438FE-32C4-4047-A14C-08FDD2B96322}"/>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Sound graph</a:t>
            </a:r>
            <a:endParaRPr lang="en-GB" dirty="0"/>
          </a:p>
        </p:txBody>
      </p:sp>
      <p:sp>
        <p:nvSpPr>
          <p:cNvPr id="12" name="Text Placeholder 16"/>
          <p:cNvSpPr txBox="1">
            <a:spLocks/>
          </p:cNvSpPr>
          <p:nvPr/>
        </p:nvSpPr>
        <p:spPr>
          <a:xfrm>
            <a:off x="457200" y="863126"/>
            <a:ext cx="4254499"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spcAft>
                <a:spcPts val="2400"/>
              </a:spcAft>
              <a:defRPr/>
            </a:pPr>
            <a:r>
              <a:rPr lang="en-US" dirty="0">
                <a:solidFill>
                  <a:srgbClr val="1F497D">
                    <a:lumMod val="50000"/>
                  </a:srgbClr>
                </a:solidFill>
              </a:rPr>
              <a:t>What does the line XY represent on the displacement-time graph?</a:t>
            </a: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14" name="Group 13">
            <a:extLst>
              <a:ext uri="{FF2B5EF4-FFF2-40B4-BE49-F238E27FC236}">
                <a16:creationId xmlns:a16="http://schemas.microsoft.com/office/drawing/2014/main" id="{536F9A87-F284-4A3E-901B-B55FC3359248}"/>
              </a:ext>
            </a:extLst>
          </p:cNvPr>
          <p:cNvGrpSpPr/>
          <p:nvPr/>
        </p:nvGrpSpPr>
        <p:grpSpPr>
          <a:xfrm>
            <a:off x="420266" y="3977966"/>
            <a:ext cx="8303467" cy="1859778"/>
            <a:chOff x="402385" y="3574076"/>
            <a:chExt cx="8303467" cy="1859778"/>
          </a:xfrm>
        </p:grpSpPr>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1"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wavelength of the sound.</a:t>
              </a:r>
            </a:p>
          </p:txBody>
        </p:sp>
        <p:sp>
          <p:nvSpPr>
            <p:cNvPr id="26" name="TextBox 25"/>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1"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time for part of the microphone to vibrate once.</a:t>
              </a:r>
            </a:p>
          </p:txBody>
        </p:sp>
        <p:sp>
          <p:nvSpPr>
            <p:cNvPr id="28" name="TextBox 27"/>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1"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time for air particles to move from X to Y.</a:t>
              </a:r>
            </a:p>
          </p:txBody>
        </p:sp>
      </p:grpSp>
      <p:pic>
        <p:nvPicPr>
          <p:cNvPr id="3" name="Picture 2">
            <a:extLst>
              <a:ext uri="{FF2B5EF4-FFF2-40B4-BE49-F238E27FC236}">
                <a16:creationId xmlns:a16="http://schemas.microsoft.com/office/drawing/2014/main" id="{10B2CE62-CE78-4E24-B895-372A665AFAA6}"/>
              </a:ext>
            </a:extLst>
          </p:cNvPr>
          <p:cNvPicPr>
            <a:picLocks noChangeAspect="1"/>
          </p:cNvPicPr>
          <p:nvPr/>
        </p:nvPicPr>
        <p:blipFill>
          <a:blip r:embed="rId4"/>
          <a:stretch>
            <a:fillRect/>
          </a:stretch>
        </p:blipFill>
        <p:spPr>
          <a:xfrm>
            <a:off x="4775878" y="863126"/>
            <a:ext cx="3947853" cy="2725504"/>
          </a:xfrm>
          <a:prstGeom prst="rect">
            <a:avLst/>
          </a:prstGeom>
        </p:spPr>
      </p:pic>
      <p:sp>
        <p:nvSpPr>
          <p:cNvPr id="16" name="Rounded Rectangle 18">
            <a:hlinkClick r:id="rId5" action="ppaction://hlinksldjump"/>
            <a:extLst>
              <a:ext uri="{FF2B5EF4-FFF2-40B4-BE49-F238E27FC236}">
                <a16:creationId xmlns:a16="http://schemas.microsoft.com/office/drawing/2014/main" id="{5BEB74FE-D757-42D9-8FDC-2187C4D6F83B}"/>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454488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2929" y="654448"/>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Longitudinal measurements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5"/>
            <a:ext cx="8285163" cy="188651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Particles in air move very, very quickly in all directions.</a:t>
            </a:r>
          </a:p>
          <a:p>
            <a:pPr marL="0" marR="0" lvl="0" indent="0" algn="l" defTabSz="914400" rtl="0" eaLnBrk="1" fontAlgn="auto" latinLnBrk="0" hangingPunct="1">
              <a:lnSpc>
                <a:spcPct val="114000"/>
              </a:lnSpc>
              <a:spcBef>
                <a:spcPct val="20000"/>
              </a:spcBef>
              <a:spcAft>
                <a:spcPts val="1200"/>
              </a:spcAft>
              <a:buClrTx/>
              <a:buSzTx/>
              <a:buFont typeface="+mj-lt"/>
              <a:buNone/>
              <a:tabLst/>
              <a:defRPr/>
            </a:pPr>
            <a:r>
              <a:rPr lang="en-US" dirty="0"/>
              <a:t>They are bouncing off each other all the time.</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A loud speaker adds an extra movement. </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 extra movement forms a </a:t>
            </a:r>
            <a:r>
              <a:rPr lang="en-US" dirty="0"/>
              <a:t>sound wave.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17" name="Group 16">
            <a:extLst>
              <a:ext uri="{FF2B5EF4-FFF2-40B4-BE49-F238E27FC236}">
                <a16:creationId xmlns:a16="http://schemas.microsoft.com/office/drawing/2014/main" id="{3BBB8953-3392-49EB-A277-32EBAA83A75C}"/>
              </a:ext>
            </a:extLst>
          </p:cNvPr>
          <p:cNvGrpSpPr/>
          <p:nvPr/>
        </p:nvGrpSpPr>
        <p:grpSpPr>
          <a:xfrm>
            <a:off x="143751" y="2741189"/>
            <a:ext cx="8782391" cy="1375621"/>
            <a:chOff x="-39008" y="2681862"/>
            <a:chExt cx="8782391" cy="1375621"/>
          </a:xfrm>
        </p:grpSpPr>
        <p:grpSp>
          <p:nvGrpSpPr>
            <p:cNvPr id="6" name="Group 5">
              <a:extLst>
                <a:ext uri="{FF2B5EF4-FFF2-40B4-BE49-F238E27FC236}">
                  <a16:creationId xmlns:a16="http://schemas.microsoft.com/office/drawing/2014/main" id="{6AC899EE-8DB0-4181-9CCD-DD618BFC751E}"/>
                </a:ext>
              </a:extLst>
            </p:cNvPr>
            <p:cNvGrpSpPr/>
            <p:nvPr/>
          </p:nvGrpSpPr>
          <p:grpSpPr>
            <a:xfrm>
              <a:off x="-39008" y="2681862"/>
              <a:ext cx="8782391" cy="1375621"/>
              <a:chOff x="241618" y="3705027"/>
              <a:chExt cx="8763161" cy="1440711"/>
            </a:xfrm>
          </p:grpSpPr>
          <p:grpSp>
            <p:nvGrpSpPr>
              <p:cNvPr id="7" name="Group 6">
                <a:extLst>
                  <a:ext uri="{FF2B5EF4-FFF2-40B4-BE49-F238E27FC236}">
                    <a16:creationId xmlns:a16="http://schemas.microsoft.com/office/drawing/2014/main" id="{FCAFC4D5-AC7B-49F4-BDC6-6F3B914C0B74}"/>
                  </a:ext>
                </a:extLst>
              </p:cNvPr>
              <p:cNvGrpSpPr/>
              <p:nvPr/>
            </p:nvGrpSpPr>
            <p:grpSpPr>
              <a:xfrm>
                <a:off x="503584" y="3705027"/>
                <a:ext cx="8410829" cy="1440711"/>
                <a:chOff x="1540042" y="3696773"/>
                <a:chExt cx="8410829" cy="1440711"/>
              </a:xfrm>
            </p:grpSpPr>
            <p:sp>
              <p:nvSpPr>
                <p:cNvPr id="15" name="Rectangle 14">
                  <a:extLst>
                    <a:ext uri="{FF2B5EF4-FFF2-40B4-BE49-F238E27FC236}">
                      <a16:creationId xmlns:a16="http://schemas.microsoft.com/office/drawing/2014/main" id="{82282E7F-0AE0-4B0E-A61C-FBB2730D0FA7}"/>
                    </a:ext>
                  </a:extLst>
                </p:cNvPr>
                <p:cNvSpPr/>
                <p:nvPr/>
              </p:nvSpPr>
              <p:spPr>
                <a:xfrm>
                  <a:off x="1665708" y="3890031"/>
                  <a:ext cx="8285163" cy="1063042"/>
                </a:xfrm>
                <a:prstGeom prst="rect">
                  <a:avLst/>
                </a:prstGeom>
                <a:noFill/>
                <a:ln w="38100">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6BFC7990-0AB5-4466-AE49-1485B658BBA0}"/>
                    </a:ext>
                  </a:extLst>
                </p:cNvPr>
                <p:cNvSpPr/>
                <p:nvPr/>
              </p:nvSpPr>
              <p:spPr>
                <a:xfrm>
                  <a:off x="1540042" y="3696773"/>
                  <a:ext cx="234950" cy="14407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 name="Group 7">
                <a:extLst>
                  <a:ext uri="{FF2B5EF4-FFF2-40B4-BE49-F238E27FC236}">
                    <a16:creationId xmlns:a16="http://schemas.microsoft.com/office/drawing/2014/main" id="{ACDF8CA5-775F-4CF9-9EC0-91C0C4534024}"/>
                  </a:ext>
                </a:extLst>
              </p:cNvPr>
              <p:cNvGrpSpPr/>
              <p:nvPr/>
            </p:nvGrpSpPr>
            <p:grpSpPr>
              <a:xfrm>
                <a:off x="241618" y="3847532"/>
                <a:ext cx="540000" cy="1155700"/>
                <a:chOff x="56100" y="1821321"/>
                <a:chExt cx="540000" cy="1155700"/>
              </a:xfrm>
            </p:grpSpPr>
            <p:sp>
              <p:nvSpPr>
                <p:cNvPr id="10" name="Freeform: Shape 9">
                  <a:extLst>
                    <a:ext uri="{FF2B5EF4-FFF2-40B4-BE49-F238E27FC236}">
                      <a16:creationId xmlns:a16="http://schemas.microsoft.com/office/drawing/2014/main" id="{D8E0DADD-2AB2-4697-B5CF-A0915996ED25}"/>
                    </a:ext>
                  </a:extLst>
                </p:cNvPr>
                <p:cNvSpPr/>
                <p:nvPr/>
              </p:nvSpPr>
              <p:spPr>
                <a:xfrm>
                  <a:off x="325150" y="1821321"/>
                  <a:ext cx="234950" cy="1155700"/>
                </a:xfrm>
                <a:custGeom>
                  <a:avLst/>
                  <a:gdLst>
                    <a:gd name="connsiteX0" fmla="*/ 234950 w 234950"/>
                    <a:gd name="connsiteY0" fmla="*/ 0 h 1155700"/>
                    <a:gd name="connsiteX1" fmla="*/ 0 w 234950"/>
                    <a:gd name="connsiteY1" fmla="*/ 574675 h 1155700"/>
                    <a:gd name="connsiteX2" fmla="*/ 234950 w 234950"/>
                    <a:gd name="connsiteY2" fmla="*/ 1155700 h 1155700"/>
                  </a:gdLst>
                  <a:ahLst/>
                  <a:cxnLst>
                    <a:cxn ang="0">
                      <a:pos x="connsiteX0" y="connsiteY0"/>
                    </a:cxn>
                    <a:cxn ang="0">
                      <a:pos x="connsiteX1" y="connsiteY1"/>
                    </a:cxn>
                    <a:cxn ang="0">
                      <a:pos x="connsiteX2" y="connsiteY2"/>
                    </a:cxn>
                  </a:cxnLst>
                  <a:rect l="l" t="t" r="r" b="b"/>
                  <a:pathLst>
                    <a:path w="234950" h="1155700">
                      <a:moveTo>
                        <a:pt x="234950" y="0"/>
                      </a:moveTo>
                      <a:lnTo>
                        <a:pt x="0" y="574675"/>
                      </a:lnTo>
                      <a:lnTo>
                        <a:pt x="234950" y="1155700"/>
                      </a:lnTo>
                    </a:path>
                  </a:pathLst>
                </a:custGeom>
                <a:solidFill>
                  <a:schemeClr val="bg1"/>
                </a:solidFill>
                <a:ln w="508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 name="Group 10">
                  <a:extLst>
                    <a:ext uri="{FF2B5EF4-FFF2-40B4-BE49-F238E27FC236}">
                      <a16:creationId xmlns:a16="http://schemas.microsoft.com/office/drawing/2014/main" id="{ABA9B8E7-8ADE-45C4-9263-BD2866A29238}"/>
                    </a:ext>
                  </a:extLst>
                </p:cNvPr>
                <p:cNvGrpSpPr/>
                <p:nvPr/>
              </p:nvGrpSpPr>
              <p:grpSpPr>
                <a:xfrm>
                  <a:off x="56100" y="2129171"/>
                  <a:ext cx="540000" cy="540000"/>
                  <a:chOff x="56100" y="2129171"/>
                  <a:chExt cx="540000" cy="540000"/>
                </a:xfrm>
              </p:grpSpPr>
              <p:sp>
                <p:nvSpPr>
                  <p:cNvPr id="12" name="Partial Circle 11">
                    <a:extLst>
                      <a:ext uri="{FF2B5EF4-FFF2-40B4-BE49-F238E27FC236}">
                        <a16:creationId xmlns:a16="http://schemas.microsoft.com/office/drawing/2014/main" id="{14E80621-8D6E-4F8C-940B-FBC34BFD81A0}"/>
                      </a:ext>
                    </a:extLst>
                  </p:cNvPr>
                  <p:cNvSpPr/>
                  <p:nvPr/>
                </p:nvSpPr>
                <p:spPr>
                  <a:xfrm>
                    <a:off x="128100" y="2201171"/>
                    <a:ext cx="396000" cy="396000"/>
                  </a:xfrm>
                  <a:prstGeom prst="pie">
                    <a:avLst>
                      <a:gd name="adj1" fmla="val 17644046"/>
                      <a:gd name="adj2" fmla="val 418992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Arc 12">
                    <a:extLst>
                      <a:ext uri="{FF2B5EF4-FFF2-40B4-BE49-F238E27FC236}">
                        <a16:creationId xmlns:a16="http://schemas.microsoft.com/office/drawing/2014/main" id="{C1858E89-2770-404A-BF99-580A087927E9}"/>
                      </a:ext>
                    </a:extLst>
                  </p:cNvPr>
                  <p:cNvSpPr/>
                  <p:nvPr/>
                </p:nvSpPr>
                <p:spPr>
                  <a:xfrm>
                    <a:off x="92100" y="2165171"/>
                    <a:ext cx="468000" cy="468000"/>
                  </a:xfrm>
                  <a:prstGeom prst="arc">
                    <a:avLst>
                      <a:gd name="adj1" fmla="val 18242210"/>
                      <a:gd name="adj2" fmla="val 3126451"/>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Arc 13">
                    <a:extLst>
                      <a:ext uri="{FF2B5EF4-FFF2-40B4-BE49-F238E27FC236}">
                        <a16:creationId xmlns:a16="http://schemas.microsoft.com/office/drawing/2014/main" id="{3811FFB8-2B96-40D0-9F00-A150D7D2D3DE}"/>
                      </a:ext>
                    </a:extLst>
                  </p:cNvPr>
                  <p:cNvSpPr/>
                  <p:nvPr/>
                </p:nvSpPr>
                <p:spPr>
                  <a:xfrm>
                    <a:off x="56100" y="2129171"/>
                    <a:ext cx="540000" cy="540000"/>
                  </a:xfrm>
                  <a:prstGeom prst="arc">
                    <a:avLst>
                      <a:gd name="adj1" fmla="val 18242210"/>
                      <a:gd name="adj2" fmla="val 3126451"/>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sp>
            <p:nvSpPr>
              <p:cNvPr id="9" name="Rectangle 8">
                <a:extLst>
                  <a:ext uri="{FF2B5EF4-FFF2-40B4-BE49-F238E27FC236}">
                    <a16:creationId xmlns:a16="http://schemas.microsoft.com/office/drawing/2014/main" id="{2BB014EC-CB44-4839-BCA5-5E968861A3CA}"/>
                  </a:ext>
                </a:extLst>
              </p:cNvPr>
              <p:cNvSpPr/>
              <p:nvPr/>
            </p:nvSpPr>
            <p:spPr>
              <a:xfrm>
                <a:off x="8769829" y="3705027"/>
                <a:ext cx="234950" cy="14407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5" name="Picture 4">
              <a:extLst>
                <a:ext uri="{FF2B5EF4-FFF2-40B4-BE49-F238E27FC236}">
                  <a16:creationId xmlns:a16="http://schemas.microsoft.com/office/drawing/2014/main" id="{6A53C058-F859-4D15-91AE-AEDCB949A610}"/>
                </a:ext>
              </a:extLst>
            </p:cNvPr>
            <p:cNvPicPr>
              <a:picLocks noChangeAspect="1"/>
            </p:cNvPicPr>
            <p:nvPr/>
          </p:nvPicPr>
          <p:blipFill rotWithShape="1">
            <a:blip r:embed="rId4"/>
            <a:srcRect r="7366"/>
            <a:stretch/>
          </p:blipFill>
          <p:spPr>
            <a:xfrm>
              <a:off x="412096" y="2881047"/>
              <a:ext cx="8088722" cy="977250"/>
            </a:xfrm>
            <a:prstGeom prst="rect">
              <a:avLst/>
            </a:prstGeom>
          </p:spPr>
        </p:pic>
      </p:grpSp>
      <p:sp>
        <p:nvSpPr>
          <p:cNvPr id="22" name="TextBox 21">
            <a:extLst>
              <a:ext uri="{FF2B5EF4-FFF2-40B4-BE49-F238E27FC236}">
                <a16:creationId xmlns:a16="http://schemas.microsoft.com/office/drawing/2014/main" id="{4CFDEDBF-FF1B-411B-82A6-6C07183ECA61}"/>
              </a:ext>
            </a:extLst>
          </p:cNvPr>
          <p:cNvSpPr txBox="1"/>
          <p:nvPr/>
        </p:nvSpPr>
        <p:spPr>
          <a:xfrm>
            <a:off x="3473821" y="5557220"/>
            <a:ext cx="5268542" cy="646331"/>
          </a:xfrm>
          <a:prstGeom prst="rect">
            <a:avLst/>
          </a:prstGeom>
          <a:noFill/>
        </p:spPr>
        <p:txBody>
          <a:bodyPr wrap="square" rtlCol="0">
            <a:spAutoFit/>
          </a:bodyPr>
          <a:lstStyle/>
          <a:p>
            <a:pPr marL="541338" indent="-541338"/>
            <a:r>
              <a:rPr lang="en-GB" i="1" dirty="0"/>
              <a:t>N.B. 	In the air, there are many millions of times more particles than those shown in this diagram.</a:t>
            </a:r>
          </a:p>
        </p:txBody>
      </p:sp>
    </p:spTree>
    <p:extLst>
      <p:ext uri="{BB962C8B-B14F-4D97-AF65-F5344CB8AC3E}">
        <p14:creationId xmlns:p14="http://schemas.microsoft.com/office/powerpoint/2010/main" val="4211937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E572CFEC-CC80-4683-B985-A577E40CDA05}"/>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Longitudinal measurements</a:t>
            </a:r>
            <a:endParaRPr lang="en-GB" dirty="0"/>
          </a:p>
        </p:txBody>
      </p:sp>
      <p:sp>
        <p:nvSpPr>
          <p:cNvPr id="12" name="Text Placeholder 16"/>
          <p:cNvSpPr txBox="1">
            <a:spLocks/>
          </p:cNvSpPr>
          <p:nvPr/>
        </p:nvSpPr>
        <p:spPr>
          <a:xfrm>
            <a:off x="307887" y="863125"/>
            <a:ext cx="8492463" cy="18673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What is the amplitude and wavelength of this wave</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a:t>
            </a:r>
          </a:p>
        </p:txBody>
      </p:sp>
      <p:sp>
        <p:nvSpPr>
          <p:cNvPr id="34" name="Rectangle 33"/>
          <p:cNvSpPr/>
          <p:nvPr/>
        </p:nvSpPr>
        <p:spPr>
          <a:xfrm>
            <a:off x="307887" y="4027056"/>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307887" y="4686874"/>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307887" y="5346692"/>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345062" y="4114790"/>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40" name="TextBox 39"/>
          <p:cNvSpPr txBox="1"/>
          <p:nvPr/>
        </p:nvSpPr>
        <p:spPr>
          <a:xfrm>
            <a:off x="664238" y="4112461"/>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Amplitude is equal to the distance X.</a:t>
            </a:r>
          </a:p>
        </p:txBody>
      </p:sp>
      <p:sp>
        <p:nvSpPr>
          <p:cNvPr id="41" name="TextBox 40"/>
          <p:cNvSpPr txBox="1"/>
          <p:nvPr/>
        </p:nvSpPr>
        <p:spPr>
          <a:xfrm>
            <a:off x="345062" y="4772208"/>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42" name="TextBox 41"/>
          <p:cNvSpPr txBox="1"/>
          <p:nvPr/>
        </p:nvSpPr>
        <p:spPr>
          <a:xfrm>
            <a:off x="664238" y="4769879"/>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Wavelength is equal to the distance the loudspeaker moves in and out.</a:t>
            </a:r>
          </a:p>
        </p:txBody>
      </p:sp>
      <p:sp>
        <p:nvSpPr>
          <p:cNvPr id="43" name="TextBox 42"/>
          <p:cNvSpPr txBox="1"/>
          <p:nvPr/>
        </p:nvSpPr>
        <p:spPr>
          <a:xfrm>
            <a:off x="345062" y="5432026"/>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44" name="TextBox 43"/>
          <p:cNvSpPr txBox="1"/>
          <p:nvPr/>
        </p:nvSpPr>
        <p:spPr>
          <a:xfrm>
            <a:off x="664238" y="5429697"/>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Wavelength is equal to the distance X.</a:t>
            </a:r>
          </a:p>
        </p:txBody>
      </p:sp>
      <p:grpSp>
        <p:nvGrpSpPr>
          <p:cNvPr id="73" name="Group 72"/>
          <p:cNvGrpSpPr/>
          <p:nvPr/>
        </p:nvGrpSpPr>
        <p:grpSpPr>
          <a:xfrm>
            <a:off x="6070289" y="4027056"/>
            <a:ext cx="2730061" cy="544860"/>
            <a:chOff x="5846013" y="2914258"/>
            <a:chExt cx="2954337" cy="544860"/>
          </a:xfrm>
        </p:grpSpPr>
        <p:sp>
          <p:nvSpPr>
            <p:cNvPr id="49" name="Rectangle 48"/>
            <p:cNvSpPr/>
            <p:nvPr/>
          </p:nvSpPr>
          <p:spPr>
            <a:xfrm>
              <a:off x="5846013" y="2914258"/>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7323826" y="291425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584919" y="29189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8062087" y="291648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a:off x="6070289" y="4686874"/>
            <a:ext cx="2730061" cy="544860"/>
            <a:chOff x="5846013" y="3574076"/>
            <a:chExt cx="2954337" cy="544860"/>
          </a:xfrm>
        </p:grpSpPr>
        <p:sp>
          <p:nvSpPr>
            <p:cNvPr id="51" name="Rectangle 50"/>
            <p:cNvSpPr/>
            <p:nvPr/>
          </p:nvSpPr>
          <p:spPr>
            <a:xfrm>
              <a:off x="5846013" y="3574076"/>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Connector 56"/>
            <p:cNvCxnSpPr/>
            <p:nvPr/>
          </p:nvCxnSpPr>
          <p:spPr>
            <a:xfrm>
              <a:off x="7320305" y="35740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581398" y="3578794"/>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058566" y="357630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6070289" y="5346692"/>
            <a:ext cx="2730061" cy="549393"/>
            <a:chOff x="5846013" y="4233894"/>
            <a:chExt cx="2954337" cy="549393"/>
          </a:xfrm>
        </p:grpSpPr>
        <p:sp>
          <p:nvSpPr>
            <p:cNvPr id="52" name="Rectangle 51"/>
            <p:cNvSpPr/>
            <p:nvPr/>
          </p:nvSpPr>
          <p:spPr>
            <a:xfrm>
              <a:off x="5846013" y="4233894"/>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Straight Connector 59"/>
            <p:cNvCxnSpPr/>
            <p:nvPr/>
          </p:nvCxnSpPr>
          <p:spPr>
            <a:xfrm>
              <a:off x="7320305" y="423842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581398" y="424314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058566" y="424065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6070289" y="3071758"/>
            <a:ext cx="2730061" cy="838779"/>
            <a:chOff x="5846013" y="2252879"/>
            <a:chExt cx="2954337" cy="544860"/>
          </a:xfrm>
        </p:grpSpPr>
        <p:sp>
          <p:nvSpPr>
            <p:cNvPr id="69" name="Rectangle 68"/>
            <p:cNvSpPr/>
            <p:nvPr/>
          </p:nvSpPr>
          <p:spPr>
            <a:xfrm>
              <a:off x="5846013" y="2252879"/>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a:off x="7323826" y="225287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584919" y="225759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062087" y="225510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6070289"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8" name="TextBox 77"/>
          <p:cNvSpPr txBox="1"/>
          <p:nvPr/>
        </p:nvSpPr>
        <p:spPr>
          <a:xfrm>
            <a:off x="6756237"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9" name="TextBox 78"/>
          <p:cNvSpPr txBox="1"/>
          <p:nvPr/>
        </p:nvSpPr>
        <p:spPr>
          <a:xfrm>
            <a:off x="7435318"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80" name="TextBox 79"/>
          <p:cNvSpPr txBox="1"/>
          <p:nvPr/>
        </p:nvSpPr>
        <p:spPr>
          <a:xfrm>
            <a:off x="8118580"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wrong</a:t>
            </a:r>
          </a:p>
        </p:txBody>
      </p:sp>
      <p:grpSp>
        <p:nvGrpSpPr>
          <p:cNvPr id="8" name="Group 7">
            <a:extLst>
              <a:ext uri="{FF2B5EF4-FFF2-40B4-BE49-F238E27FC236}">
                <a16:creationId xmlns:a16="http://schemas.microsoft.com/office/drawing/2014/main" id="{CAFA9380-3B3C-44E0-8B3E-44B29EAC6A46}"/>
              </a:ext>
            </a:extLst>
          </p:cNvPr>
          <p:cNvGrpSpPr/>
          <p:nvPr/>
        </p:nvGrpSpPr>
        <p:grpSpPr>
          <a:xfrm>
            <a:off x="143751" y="1418879"/>
            <a:ext cx="8782391" cy="1375621"/>
            <a:chOff x="143751" y="1433601"/>
            <a:chExt cx="8782391" cy="1375621"/>
          </a:xfrm>
        </p:grpSpPr>
        <p:grpSp>
          <p:nvGrpSpPr>
            <p:cNvPr id="45" name="Group 44">
              <a:extLst>
                <a:ext uri="{FF2B5EF4-FFF2-40B4-BE49-F238E27FC236}">
                  <a16:creationId xmlns:a16="http://schemas.microsoft.com/office/drawing/2014/main" id="{B0ED47DB-BF3B-4218-8DAC-AB93916ACE39}"/>
                </a:ext>
              </a:extLst>
            </p:cNvPr>
            <p:cNvGrpSpPr/>
            <p:nvPr/>
          </p:nvGrpSpPr>
          <p:grpSpPr>
            <a:xfrm>
              <a:off x="143751" y="1433601"/>
              <a:ext cx="8782391" cy="1375621"/>
              <a:chOff x="-39008" y="2681862"/>
              <a:chExt cx="8782391" cy="1375621"/>
            </a:xfrm>
          </p:grpSpPr>
          <p:grpSp>
            <p:nvGrpSpPr>
              <p:cNvPr id="46" name="Group 45">
                <a:extLst>
                  <a:ext uri="{FF2B5EF4-FFF2-40B4-BE49-F238E27FC236}">
                    <a16:creationId xmlns:a16="http://schemas.microsoft.com/office/drawing/2014/main" id="{07819378-CBEF-4104-B980-99B309ACB7F2}"/>
                  </a:ext>
                </a:extLst>
              </p:cNvPr>
              <p:cNvGrpSpPr/>
              <p:nvPr/>
            </p:nvGrpSpPr>
            <p:grpSpPr>
              <a:xfrm>
                <a:off x="-39008" y="2681862"/>
                <a:ext cx="8782391" cy="1375621"/>
                <a:chOff x="241618" y="3705027"/>
                <a:chExt cx="8763161" cy="1440711"/>
              </a:xfrm>
            </p:grpSpPr>
            <p:grpSp>
              <p:nvGrpSpPr>
                <p:cNvPr id="48" name="Group 47">
                  <a:extLst>
                    <a:ext uri="{FF2B5EF4-FFF2-40B4-BE49-F238E27FC236}">
                      <a16:creationId xmlns:a16="http://schemas.microsoft.com/office/drawing/2014/main" id="{A63BE7EB-2B50-49A1-9147-B9D091B55C79}"/>
                    </a:ext>
                  </a:extLst>
                </p:cNvPr>
                <p:cNvGrpSpPr/>
                <p:nvPr/>
              </p:nvGrpSpPr>
              <p:grpSpPr>
                <a:xfrm>
                  <a:off x="503584" y="3705027"/>
                  <a:ext cx="8410829" cy="1440711"/>
                  <a:chOff x="1540042" y="3696773"/>
                  <a:chExt cx="8410829" cy="1440711"/>
                </a:xfrm>
              </p:grpSpPr>
              <p:sp>
                <p:nvSpPr>
                  <p:cNvPr id="67" name="Rectangle 66">
                    <a:extLst>
                      <a:ext uri="{FF2B5EF4-FFF2-40B4-BE49-F238E27FC236}">
                        <a16:creationId xmlns:a16="http://schemas.microsoft.com/office/drawing/2014/main" id="{CD8615E4-B5D2-4475-AEDA-5F06FBF575AF}"/>
                      </a:ext>
                    </a:extLst>
                  </p:cNvPr>
                  <p:cNvSpPr/>
                  <p:nvPr/>
                </p:nvSpPr>
                <p:spPr>
                  <a:xfrm>
                    <a:off x="1665708" y="3890031"/>
                    <a:ext cx="8285163" cy="1063042"/>
                  </a:xfrm>
                  <a:prstGeom prst="rect">
                    <a:avLst/>
                  </a:prstGeom>
                  <a:noFill/>
                  <a:ln w="38100">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a:extLst>
                      <a:ext uri="{FF2B5EF4-FFF2-40B4-BE49-F238E27FC236}">
                        <a16:creationId xmlns:a16="http://schemas.microsoft.com/office/drawing/2014/main" id="{3382ACD9-894E-4468-9F9F-A7B4FB83AD49}"/>
                      </a:ext>
                    </a:extLst>
                  </p:cNvPr>
                  <p:cNvSpPr/>
                  <p:nvPr/>
                </p:nvSpPr>
                <p:spPr>
                  <a:xfrm>
                    <a:off x="1540042" y="3696773"/>
                    <a:ext cx="234950" cy="14407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0" name="Group 49">
                  <a:extLst>
                    <a:ext uri="{FF2B5EF4-FFF2-40B4-BE49-F238E27FC236}">
                      <a16:creationId xmlns:a16="http://schemas.microsoft.com/office/drawing/2014/main" id="{036333BA-6BED-4DBC-A017-18947A2E91C9}"/>
                    </a:ext>
                  </a:extLst>
                </p:cNvPr>
                <p:cNvGrpSpPr/>
                <p:nvPr/>
              </p:nvGrpSpPr>
              <p:grpSpPr>
                <a:xfrm>
                  <a:off x="241618" y="3847532"/>
                  <a:ext cx="540000" cy="1155700"/>
                  <a:chOff x="56100" y="1821321"/>
                  <a:chExt cx="540000" cy="1155700"/>
                </a:xfrm>
              </p:grpSpPr>
              <p:sp>
                <p:nvSpPr>
                  <p:cNvPr id="55" name="Freeform: Shape 54">
                    <a:extLst>
                      <a:ext uri="{FF2B5EF4-FFF2-40B4-BE49-F238E27FC236}">
                        <a16:creationId xmlns:a16="http://schemas.microsoft.com/office/drawing/2014/main" id="{5B22F66F-45C4-4340-8F81-0894A8D623F0}"/>
                      </a:ext>
                    </a:extLst>
                  </p:cNvPr>
                  <p:cNvSpPr/>
                  <p:nvPr/>
                </p:nvSpPr>
                <p:spPr>
                  <a:xfrm>
                    <a:off x="325150" y="1821321"/>
                    <a:ext cx="234950" cy="1155700"/>
                  </a:xfrm>
                  <a:custGeom>
                    <a:avLst/>
                    <a:gdLst>
                      <a:gd name="connsiteX0" fmla="*/ 234950 w 234950"/>
                      <a:gd name="connsiteY0" fmla="*/ 0 h 1155700"/>
                      <a:gd name="connsiteX1" fmla="*/ 0 w 234950"/>
                      <a:gd name="connsiteY1" fmla="*/ 574675 h 1155700"/>
                      <a:gd name="connsiteX2" fmla="*/ 234950 w 234950"/>
                      <a:gd name="connsiteY2" fmla="*/ 1155700 h 1155700"/>
                    </a:gdLst>
                    <a:ahLst/>
                    <a:cxnLst>
                      <a:cxn ang="0">
                        <a:pos x="connsiteX0" y="connsiteY0"/>
                      </a:cxn>
                      <a:cxn ang="0">
                        <a:pos x="connsiteX1" y="connsiteY1"/>
                      </a:cxn>
                      <a:cxn ang="0">
                        <a:pos x="connsiteX2" y="connsiteY2"/>
                      </a:cxn>
                    </a:cxnLst>
                    <a:rect l="l" t="t" r="r" b="b"/>
                    <a:pathLst>
                      <a:path w="234950" h="1155700">
                        <a:moveTo>
                          <a:pt x="234950" y="0"/>
                        </a:moveTo>
                        <a:lnTo>
                          <a:pt x="0" y="574675"/>
                        </a:lnTo>
                        <a:lnTo>
                          <a:pt x="234950" y="1155700"/>
                        </a:lnTo>
                      </a:path>
                    </a:pathLst>
                  </a:custGeom>
                  <a:solidFill>
                    <a:schemeClr val="bg1"/>
                  </a:solidFill>
                  <a:ln w="508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3" name="Group 62">
                    <a:extLst>
                      <a:ext uri="{FF2B5EF4-FFF2-40B4-BE49-F238E27FC236}">
                        <a16:creationId xmlns:a16="http://schemas.microsoft.com/office/drawing/2014/main" id="{3B20BD90-8EE8-4941-8369-0FEA71E841C5}"/>
                      </a:ext>
                    </a:extLst>
                  </p:cNvPr>
                  <p:cNvGrpSpPr/>
                  <p:nvPr/>
                </p:nvGrpSpPr>
                <p:grpSpPr>
                  <a:xfrm>
                    <a:off x="56100" y="2129171"/>
                    <a:ext cx="540000" cy="540000"/>
                    <a:chOff x="56100" y="2129171"/>
                    <a:chExt cx="540000" cy="540000"/>
                  </a:xfrm>
                </p:grpSpPr>
                <p:sp>
                  <p:nvSpPr>
                    <p:cNvPr id="64" name="Partial Circle 63">
                      <a:extLst>
                        <a:ext uri="{FF2B5EF4-FFF2-40B4-BE49-F238E27FC236}">
                          <a16:creationId xmlns:a16="http://schemas.microsoft.com/office/drawing/2014/main" id="{191053C4-55DE-4D2A-8D9B-756CC1658E58}"/>
                        </a:ext>
                      </a:extLst>
                    </p:cNvPr>
                    <p:cNvSpPr/>
                    <p:nvPr/>
                  </p:nvSpPr>
                  <p:spPr>
                    <a:xfrm>
                      <a:off x="128100" y="2201171"/>
                      <a:ext cx="396000" cy="396000"/>
                    </a:xfrm>
                    <a:prstGeom prst="pie">
                      <a:avLst>
                        <a:gd name="adj1" fmla="val 17644046"/>
                        <a:gd name="adj2" fmla="val 418992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5" name="Arc 64">
                      <a:extLst>
                        <a:ext uri="{FF2B5EF4-FFF2-40B4-BE49-F238E27FC236}">
                          <a16:creationId xmlns:a16="http://schemas.microsoft.com/office/drawing/2014/main" id="{F64BEDB0-B089-4ACD-A9BA-A3F16296CFB2}"/>
                        </a:ext>
                      </a:extLst>
                    </p:cNvPr>
                    <p:cNvSpPr/>
                    <p:nvPr/>
                  </p:nvSpPr>
                  <p:spPr>
                    <a:xfrm>
                      <a:off x="92100" y="2165171"/>
                      <a:ext cx="468000" cy="468000"/>
                    </a:xfrm>
                    <a:prstGeom prst="arc">
                      <a:avLst>
                        <a:gd name="adj1" fmla="val 18242210"/>
                        <a:gd name="adj2" fmla="val 3126451"/>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6" name="Arc 65">
                      <a:extLst>
                        <a:ext uri="{FF2B5EF4-FFF2-40B4-BE49-F238E27FC236}">
                          <a16:creationId xmlns:a16="http://schemas.microsoft.com/office/drawing/2014/main" id="{874FA57A-80B7-41BD-8667-F4E73C93D97C}"/>
                        </a:ext>
                      </a:extLst>
                    </p:cNvPr>
                    <p:cNvSpPr/>
                    <p:nvPr/>
                  </p:nvSpPr>
                  <p:spPr>
                    <a:xfrm>
                      <a:off x="56100" y="2129171"/>
                      <a:ext cx="540000" cy="540000"/>
                    </a:xfrm>
                    <a:prstGeom prst="arc">
                      <a:avLst>
                        <a:gd name="adj1" fmla="val 18242210"/>
                        <a:gd name="adj2" fmla="val 3126451"/>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sp>
              <p:nvSpPr>
                <p:cNvPr id="53" name="Rectangle 52">
                  <a:extLst>
                    <a:ext uri="{FF2B5EF4-FFF2-40B4-BE49-F238E27FC236}">
                      <a16:creationId xmlns:a16="http://schemas.microsoft.com/office/drawing/2014/main" id="{D66C20BB-8EF0-4B35-AEF5-851715DEC558}"/>
                    </a:ext>
                  </a:extLst>
                </p:cNvPr>
                <p:cNvSpPr/>
                <p:nvPr/>
              </p:nvSpPr>
              <p:spPr>
                <a:xfrm>
                  <a:off x="8769829" y="3705027"/>
                  <a:ext cx="234950" cy="14407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7" name="Picture 46">
                <a:extLst>
                  <a:ext uri="{FF2B5EF4-FFF2-40B4-BE49-F238E27FC236}">
                    <a16:creationId xmlns:a16="http://schemas.microsoft.com/office/drawing/2014/main" id="{5FB08C07-4700-4569-80F5-F8D7ADCF96F9}"/>
                  </a:ext>
                </a:extLst>
              </p:cNvPr>
              <p:cNvPicPr>
                <a:picLocks noChangeAspect="1"/>
              </p:cNvPicPr>
              <p:nvPr/>
            </p:nvPicPr>
            <p:blipFill rotWithShape="1">
              <a:blip r:embed="rId4"/>
              <a:srcRect r="7366"/>
              <a:stretch/>
            </p:blipFill>
            <p:spPr>
              <a:xfrm>
                <a:off x="412096" y="2881047"/>
                <a:ext cx="8088722" cy="977250"/>
              </a:xfrm>
              <a:prstGeom prst="rect">
                <a:avLst/>
              </a:prstGeom>
            </p:spPr>
          </p:pic>
        </p:grpSp>
        <p:grpSp>
          <p:nvGrpSpPr>
            <p:cNvPr id="7" name="Group 6">
              <a:extLst>
                <a:ext uri="{FF2B5EF4-FFF2-40B4-BE49-F238E27FC236}">
                  <a16:creationId xmlns:a16="http://schemas.microsoft.com/office/drawing/2014/main" id="{041C7EE8-FC31-43E4-AF28-CC571B11CA50}"/>
                </a:ext>
              </a:extLst>
            </p:cNvPr>
            <p:cNvGrpSpPr/>
            <p:nvPr/>
          </p:nvGrpSpPr>
          <p:grpSpPr>
            <a:xfrm>
              <a:off x="3947697" y="1777381"/>
              <a:ext cx="1108076" cy="369332"/>
              <a:chOff x="3974632" y="1758943"/>
              <a:chExt cx="1055951" cy="369332"/>
            </a:xfrm>
          </p:grpSpPr>
          <p:cxnSp>
            <p:nvCxnSpPr>
              <p:cNvPr id="3" name="Straight Arrow Connector 2">
                <a:extLst>
                  <a:ext uri="{FF2B5EF4-FFF2-40B4-BE49-F238E27FC236}">
                    <a16:creationId xmlns:a16="http://schemas.microsoft.com/office/drawing/2014/main" id="{D15F90D0-E9CE-4B9E-83CD-A504CEEE8AB5}"/>
                  </a:ext>
                </a:extLst>
              </p:cNvPr>
              <p:cNvCxnSpPr>
                <a:cxnSpLocks/>
              </p:cNvCxnSpPr>
              <p:nvPr/>
            </p:nvCxnSpPr>
            <p:spPr>
              <a:xfrm>
                <a:off x="3974632" y="2077990"/>
                <a:ext cx="1055951" cy="0"/>
              </a:xfrm>
              <a:prstGeom prst="straightConnector1">
                <a:avLst/>
              </a:prstGeom>
              <a:ln w="38100">
                <a:solidFill>
                  <a:srgbClr val="C00000"/>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52FD4902-16E1-4107-BFFE-063504BC69C7}"/>
                  </a:ext>
                </a:extLst>
              </p:cNvPr>
              <p:cNvSpPr txBox="1"/>
              <p:nvPr/>
            </p:nvSpPr>
            <p:spPr>
              <a:xfrm>
                <a:off x="4232015" y="1758943"/>
                <a:ext cx="541185" cy="369332"/>
              </a:xfrm>
              <a:prstGeom prst="rect">
                <a:avLst/>
              </a:prstGeom>
              <a:noFill/>
            </p:spPr>
            <p:txBody>
              <a:bodyPr wrap="square" rtlCol="0">
                <a:spAutoFit/>
              </a:bodyPr>
              <a:lstStyle/>
              <a:p>
                <a:pPr algn="ctr"/>
                <a:r>
                  <a:rPr lang="en-GB" b="1" dirty="0">
                    <a:latin typeface="Verdana" panose="020B0604030504040204" pitchFamily="34" charset="0"/>
                    <a:ea typeface="Verdana" panose="020B0604030504040204" pitchFamily="34" charset="0"/>
                  </a:rPr>
                  <a:t>X</a:t>
                </a:r>
              </a:p>
            </p:txBody>
          </p:sp>
        </p:grpSp>
      </p:grpSp>
      <p:sp>
        <p:nvSpPr>
          <p:cNvPr id="92" name="Text Placeholder 16">
            <a:extLst>
              <a:ext uri="{FF2B5EF4-FFF2-40B4-BE49-F238E27FC236}">
                <a16:creationId xmlns:a16="http://schemas.microsoft.com/office/drawing/2014/main" id="{C956D636-1E8D-492C-A6E8-23EE606F79CA}"/>
              </a:ext>
            </a:extLst>
          </p:cNvPr>
          <p:cNvSpPr txBox="1">
            <a:spLocks/>
          </p:cNvSpPr>
          <p:nvPr/>
        </p:nvSpPr>
        <p:spPr>
          <a:xfrm>
            <a:off x="306475" y="3354949"/>
            <a:ext cx="5687471" cy="51909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What do you think about each statement? </a:t>
            </a:r>
          </a:p>
        </p:txBody>
      </p:sp>
      <p:sp>
        <p:nvSpPr>
          <p:cNvPr id="76" name="Rounded Rectangle 18">
            <a:hlinkClick r:id="rId5" action="ppaction://hlinksldjump"/>
            <a:extLst>
              <a:ext uri="{FF2B5EF4-FFF2-40B4-BE49-F238E27FC236}">
                <a16:creationId xmlns:a16="http://schemas.microsoft.com/office/drawing/2014/main" id="{1C448A1D-C6BB-4588-AB44-9CAC7490C481}"/>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5162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4448"/>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Spring wave graph</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5"/>
            <a:ext cx="8507288" cy="63630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Moving one end of a slinky forwards and backwards can make a </a:t>
            </a:r>
            <a:r>
              <a:rPr lang="en-US" dirty="0"/>
              <a:t>wave.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970" name="Group 969">
            <a:extLst>
              <a:ext uri="{FF2B5EF4-FFF2-40B4-BE49-F238E27FC236}">
                <a16:creationId xmlns:a16="http://schemas.microsoft.com/office/drawing/2014/main" id="{A1DCEB7A-1EF6-4B4B-A87B-3E5CAA336A5E}"/>
              </a:ext>
            </a:extLst>
          </p:cNvPr>
          <p:cNvGrpSpPr/>
          <p:nvPr/>
        </p:nvGrpSpPr>
        <p:grpSpPr>
          <a:xfrm>
            <a:off x="1038944" y="1741853"/>
            <a:ext cx="7066111" cy="3374294"/>
            <a:chOff x="1038944" y="1846964"/>
            <a:chExt cx="7066111" cy="3374294"/>
          </a:xfrm>
        </p:grpSpPr>
        <p:grpSp>
          <p:nvGrpSpPr>
            <p:cNvPr id="968" name="Group 967">
              <a:extLst>
                <a:ext uri="{FF2B5EF4-FFF2-40B4-BE49-F238E27FC236}">
                  <a16:creationId xmlns:a16="http://schemas.microsoft.com/office/drawing/2014/main" id="{D6760CEB-1818-4AC2-A04E-4D538A1369B2}"/>
                </a:ext>
              </a:extLst>
            </p:cNvPr>
            <p:cNvGrpSpPr/>
            <p:nvPr/>
          </p:nvGrpSpPr>
          <p:grpSpPr>
            <a:xfrm>
              <a:off x="1038944" y="1846964"/>
              <a:ext cx="7066111" cy="1402043"/>
              <a:chOff x="1158469" y="2069638"/>
              <a:chExt cx="7066111" cy="1402043"/>
            </a:xfrm>
          </p:grpSpPr>
          <p:pic>
            <p:nvPicPr>
              <p:cNvPr id="964" name="Picture 963">
                <a:extLst>
                  <a:ext uri="{FF2B5EF4-FFF2-40B4-BE49-F238E27FC236}">
                    <a16:creationId xmlns:a16="http://schemas.microsoft.com/office/drawing/2014/main" id="{AC723F25-49A5-4AD4-8CF2-3DC5D0509F12}"/>
                  </a:ext>
                </a:extLst>
              </p:cNvPr>
              <p:cNvPicPr>
                <a:picLocks noChangeAspect="1"/>
              </p:cNvPicPr>
              <p:nvPr/>
            </p:nvPicPr>
            <p:blipFill>
              <a:blip r:embed="rId4"/>
              <a:stretch>
                <a:fillRect/>
              </a:stretch>
            </p:blipFill>
            <p:spPr>
              <a:xfrm>
                <a:off x="1158469" y="2069638"/>
                <a:ext cx="7066111" cy="1402043"/>
              </a:xfrm>
              <a:prstGeom prst="rect">
                <a:avLst/>
              </a:prstGeom>
            </p:spPr>
          </p:pic>
          <p:sp>
            <p:nvSpPr>
              <p:cNvPr id="965" name="Text Placeholder 16">
                <a:extLst>
                  <a:ext uri="{FF2B5EF4-FFF2-40B4-BE49-F238E27FC236}">
                    <a16:creationId xmlns:a16="http://schemas.microsoft.com/office/drawing/2014/main" id="{C161B418-0658-4C1D-904B-507B930004B8}"/>
                  </a:ext>
                </a:extLst>
              </p:cNvPr>
              <p:cNvSpPr txBox="1">
                <a:spLocks/>
              </p:cNvSpPr>
              <p:nvPr/>
            </p:nvSpPr>
            <p:spPr>
              <a:xfrm>
                <a:off x="3314700" y="2533475"/>
                <a:ext cx="2514600" cy="47436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Longitudinal </a:t>
                </a:r>
                <a:r>
                  <a:rPr lang="en-US" dirty="0"/>
                  <a:t>wave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grpSp>
          <p:nvGrpSpPr>
            <p:cNvPr id="969" name="Group 968">
              <a:extLst>
                <a:ext uri="{FF2B5EF4-FFF2-40B4-BE49-F238E27FC236}">
                  <a16:creationId xmlns:a16="http://schemas.microsoft.com/office/drawing/2014/main" id="{5925FD1B-80A2-4D4B-9B4E-C4EEAB89686C}"/>
                </a:ext>
              </a:extLst>
            </p:cNvPr>
            <p:cNvGrpSpPr/>
            <p:nvPr/>
          </p:nvGrpSpPr>
          <p:grpSpPr>
            <a:xfrm>
              <a:off x="1281159" y="3819215"/>
              <a:ext cx="6823896" cy="1402043"/>
              <a:chOff x="1400684" y="4041889"/>
              <a:chExt cx="6823896" cy="1402043"/>
            </a:xfrm>
          </p:grpSpPr>
          <p:pic>
            <p:nvPicPr>
              <p:cNvPr id="221" name="Picture 220">
                <a:extLst>
                  <a:ext uri="{FF2B5EF4-FFF2-40B4-BE49-F238E27FC236}">
                    <a16:creationId xmlns:a16="http://schemas.microsoft.com/office/drawing/2014/main" id="{412A95D3-437B-4C4C-A55F-222CEB626D24}"/>
                  </a:ext>
                </a:extLst>
              </p:cNvPr>
              <p:cNvPicPr>
                <a:picLocks noChangeAspect="1"/>
              </p:cNvPicPr>
              <p:nvPr/>
            </p:nvPicPr>
            <p:blipFill>
              <a:blip r:embed="rId5"/>
              <a:stretch>
                <a:fillRect/>
              </a:stretch>
            </p:blipFill>
            <p:spPr>
              <a:xfrm>
                <a:off x="1400684" y="4041889"/>
                <a:ext cx="6823896" cy="1402043"/>
              </a:xfrm>
              <a:prstGeom prst="rect">
                <a:avLst/>
              </a:prstGeom>
            </p:spPr>
          </p:pic>
          <p:sp>
            <p:nvSpPr>
              <p:cNvPr id="967" name="Text Placeholder 16">
                <a:extLst>
                  <a:ext uri="{FF2B5EF4-FFF2-40B4-BE49-F238E27FC236}">
                    <a16:creationId xmlns:a16="http://schemas.microsoft.com/office/drawing/2014/main" id="{BF1D8835-482B-4494-B672-AD11420FF46E}"/>
                  </a:ext>
                </a:extLst>
              </p:cNvPr>
              <p:cNvSpPr txBox="1">
                <a:spLocks/>
              </p:cNvSpPr>
              <p:nvPr/>
            </p:nvSpPr>
            <p:spPr>
              <a:xfrm>
                <a:off x="3296819" y="4505726"/>
                <a:ext cx="2514600" cy="47436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4000"/>
                  </a:lnSpc>
                  <a:spcBef>
                    <a:spcPct val="20000"/>
                  </a:spcBef>
                  <a:spcAft>
                    <a:spcPts val="0"/>
                  </a:spcAft>
                  <a:buClrTx/>
                  <a:buSzTx/>
                  <a:buFont typeface="+mj-lt"/>
                  <a:buNone/>
                  <a:tabLst/>
                  <a:defRPr/>
                </a:pPr>
                <a:r>
                  <a:rPr lang="en-US" dirty="0"/>
                  <a:t>No</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a:t>
                </a:r>
                <a:r>
                  <a:rPr lang="en-US" dirty="0"/>
                  <a:t>wave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grpSp>
    </p:spTree>
    <p:extLst>
      <p:ext uri="{BB962C8B-B14F-4D97-AF65-F5344CB8AC3E}">
        <p14:creationId xmlns:p14="http://schemas.microsoft.com/office/powerpoint/2010/main" val="3691442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B6DF97B4-4FE4-4EA3-9EFF-99DF67F78DB6}"/>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61631" y="27374"/>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Spring wave graph</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3987800" cy="762475"/>
          </a:xfrm>
          <a:prstGeom prst="rect">
            <a:avLst/>
          </a:prstGeom>
          <a:solidFill>
            <a:srgbClr val="FAFAEA"/>
          </a:solidFill>
          <a:ln>
            <a:solidFill>
              <a:srgbClr val="002060"/>
            </a:solidFill>
          </a:ln>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Which graph represents the longitudinal wave on this slinky?</a:t>
            </a:r>
          </a:p>
        </p:txBody>
      </p:sp>
      <p:sp>
        <p:nvSpPr>
          <p:cNvPr id="17" name="Text Placeholder 17"/>
          <p:cNvSpPr txBox="1">
            <a:spLocks/>
          </p:cNvSpPr>
          <p:nvPr/>
        </p:nvSpPr>
        <p:spPr>
          <a:xfrm>
            <a:off x="4826207" y="889662"/>
            <a:ext cx="457538"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A</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sp>
        <p:nvSpPr>
          <p:cNvPr id="14" name="Text Placeholder 17"/>
          <p:cNvSpPr txBox="1">
            <a:spLocks/>
          </p:cNvSpPr>
          <p:nvPr/>
        </p:nvSpPr>
        <p:spPr>
          <a:xfrm>
            <a:off x="4826004" y="2215609"/>
            <a:ext cx="457196"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B</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sp>
        <p:nvSpPr>
          <p:cNvPr id="15" name="Text Placeholder 17"/>
          <p:cNvSpPr txBox="1">
            <a:spLocks/>
          </p:cNvSpPr>
          <p:nvPr/>
        </p:nvSpPr>
        <p:spPr>
          <a:xfrm>
            <a:off x="4826207" y="3541556"/>
            <a:ext cx="457538"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C</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sp>
        <p:nvSpPr>
          <p:cNvPr id="21" name="Text Placeholder 17"/>
          <p:cNvSpPr txBox="1">
            <a:spLocks/>
          </p:cNvSpPr>
          <p:nvPr/>
        </p:nvSpPr>
        <p:spPr>
          <a:xfrm>
            <a:off x="4826004" y="4867503"/>
            <a:ext cx="457196"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D</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cxnSp>
        <p:nvCxnSpPr>
          <p:cNvPr id="4" name="Straight Connector 3">
            <a:extLst>
              <a:ext uri="{FF2B5EF4-FFF2-40B4-BE49-F238E27FC236}">
                <a16:creationId xmlns:a16="http://schemas.microsoft.com/office/drawing/2014/main" id="{07589098-6D54-4EF9-AC75-EC5C6803837A}"/>
              </a:ext>
            </a:extLst>
          </p:cNvPr>
          <p:cNvCxnSpPr/>
          <p:nvPr/>
        </p:nvCxnSpPr>
        <p:spPr>
          <a:xfrm>
            <a:off x="5283200" y="898731"/>
            <a:ext cx="0" cy="1080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2978006-84F5-4F71-99CA-3946D91E8989}"/>
              </a:ext>
            </a:extLst>
          </p:cNvPr>
          <p:cNvCxnSpPr/>
          <p:nvPr/>
        </p:nvCxnSpPr>
        <p:spPr>
          <a:xfrm>
            <a:off x="5283200" y="2215609"/>
            <a:ext cx="0" cy="1080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46E9E29-8704-4A51-AE29-5E4B7FAA5228}"/>
              </a:ext>
            </a:extLst>
          </p:cNvPr>
          <p:cNvCxnSpPr/>
          <p:nvPr/>
        </p:nvCxnSpPr>
        <p:spPr>
          <a:xfrm>
            <a:off x="5283200" y="3541556"/>
            <a:ext cx="0" cy="1080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CAA4437-EE9E-41CA-B454-9618D95C8D40}"/>
              </a:ext>
            </a:extLst>
          </p:cNvPr>
          <p:cNvCxnSpPr/>
          <p:nvPr/>
        </p:nvCxnSpPr>
        <p:spPr>
          <a:xfrm>
            <a:off x="5283200" y="4867503"/>
            <a:ext cx="0" cy="1080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69414868-1E04-4CDE-B4F7-084553BBE59B}"/>
              </a:ext>
            </a:extLst>
          </p:cNvPr>
          <p:cNvGrpSpPr/>
          <p:nvPr/>
        </p:nvGrpSpPr>
        <p:grpSpPr>
          <a:xfrm>
            <a:off x="5270500" y="898731"/>
            <a:ext cx="3600000" cy="1080000"/>
            <a:chOff x="5283200" y="898731"/>
            <a:chExt cx="3600000" cy="1080000"/>
          </a:xfrm>
        </p:grpSpPr>
        <p:cxnSp>
          <p:nvCxnSpPr>
            <p:cNvPr id="25" name="Straight Connector 24">
              <a:extLst>
                <a:ext uri="{FF2B5EF4-FFF2-40B4-BE49-F238E27FC236}">
                  <a16:creationId xmlns:a16="http://schemas.microsoft.com/office/drawing/2014/main" id="{2E9B5FD7-68FD-40A9-B731-E8046F1B97B0}"/>
                </a:ext>
              </a:extLst>
            </p:cNvPr>
            <p:cNvCxnSpPr/>
            <p:nvPr/>
          </p:nvCxnSpPr>
          <p:spPr>
            <a:xfrm>
              <a:off x="707685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B11A8DB-D60A-4894-B574-1BD3730A53ED}"/>
                </a:ext>
              </a:extLst>
            </p:cNvPr>
            <p:cNvCxnSpPr/>
            <p:nvPr/>
          </p:nvCxnSpPr>
          <p:spPr>
            <a:xfrm>
              <a:off x="887050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4365902-C82D-466F-B591-F1D2A53C7CDD}"/>
                </a:ext>
              </a:extLst>
            </p:cNvPr>
            <p:cNvCxnSpPr/>
            <p:nvPr/>
          </p:nvCxnSpPr>
          <p:spPr>
            <a:xfrm>
              <a:off x="5283200" y="1438731"/>
              <a:ext cx="36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5BFA07D7-5FA8-4C39-B88F-289F7D65AD47}"/>
              </a:ext>
            </a:extLst>
          </p:cNvPr>
          <p:cNvGrpSpPr/>
          <p:nvPr/>
        </p:nvGrpSpPr>
        <p:grpSpPr>
          <a:xfrm>
            <a:off x="5270500" y="2214281"/>
            <a:ext cx="3600000" cy="1080000"/>
            <a:chOff x="5283200" y="898731"/>
            <a:chExt cx="3600000" cy="1080000"/>
          </a:xfrm>
        </p:grpSpPr>
        <p:cxnSp>
          <p:nvCxnSpPr>
            <p:cNvPr id="29" name="Straight Connector 28">
              <a:extLst>
                <a:ext uri="{FF2B5EF4-FFF2-40B4-BE49-F238E27FC236}">
                  <a16:creationId xmlns:a16="http://schemas.microsoft.com/office/drawing/2014/main" id="{7EF098C9-5D2F-441E-B743-24A2E8E00F1B}"/>
                </a:ext>
              </a:extLst>
            </p:cNvPr>
            <p:cNvCxnSpPr/>
            <p:nvPr/>
          </p:nvCxnSpPr>
          <p:spPr>
            <a:xfrm>
              <a:off x="707685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8ABE1F9-364A-4B96-82B0-99E93D917F61}"/>
                </a:ext>
              </a:extLst>
            </p:cNvPr>
            <p:cNvCxnSpPr/>
            <p:nvPr/>
          </p:nvCxnSpPr>
          <p:spPr>
            <a:xfrm>
              <a:off x="887050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094A02B-658E-436C-83A5-5D8C7CC83E96}"/>
                </a:ext>
              </a:extLst>
            </p:cNvPr>
            <p:cNvCxnSpPr/>
            <p:nvPr/>
          </p:nvCxnSpPr>
          <p:spPr>
            <a:xfrm>
              <a:off x="5283200" y="1438731"/>
              <a:ext cx="36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C18E9F7E-7BD1-4216-B000-05F489266793}"/>
              </a:ext>
            </a:extLst>
          </p:cNvPr>
          <p:cNvGrpSpPr/>
          <p:nvPr/>
        </p:nvGrpSpPr>
        <p:grpSpPr>
          <a:xfrm>
            <a:off x="5270500" y="3529831"/>
            <a:ext cx="3600000" cy="1080000"/>
            <a:chOff x="5283200" y="898731"/>
            <a:chExt cx="3600000" cy="1080000"/>
          </a:xfrm>
        </p:grpSpPr>
        <p:cxnSp>
          <p:nvCxnSpPr>
            <p:cNvPr id="33" name="Straight Connector 32">
              <a:extLst>
                <a:ext uri="{FF2B5EF4-FFF2-40B4-BE49-F238E27FC236}">
                  <a16:creationId xmlns:a16="http://schemas.microsoft.com/office/drawing/2014/main" id="{D4962A7D-F8B1-4602-9459-31CE3A047238}"/>
                </a:ext>
              </a:extLst>
            </p:cNvPr>
            <p:cNvCxnSpPr/>
            <p:nvPr/>
          </p:nvCxnSpPr>
          <p:spPr>
            <a:xfrm>
              <a:off x="707685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FEA891A-16A4-45A6-A8B3-4AE3C2DBE347}"/>
                </a:ext>
              </a:extLst>
            </p:cNvPr>
            <p:cNvCxnSpPr/>
            <p:nvPr/>
          </p:nvCxnSpPr>
          <p:spPr>
            <a:xfrm>
              <a:off x="887050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B034BCF0-D5D4-4346-817C-6922F6C72CDC}"/>
                </a:ext>
              </a:extLst>
            </p:cNvPr>
            <p:cNvCxnSpPr/>
            <p:nvPr/>
          </p:nvCxnSpPr>
          <p:spPr>
            <a:xfrm>
              <a:off x="5283200" y="1438731"/>
              <a:ext cx="36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CB00A3CC-BFE5-4D6D-BD61-0F9F5B072EE6}"/>
              </a:ext>
            </a:extLst>
          </p:cNvPr>
          <p:cNvGrpSpPr/>
          <p:nvPr/>
        </p:nvGrpSpPr>
        <p:grpSpPr>
          <a:xfrm>
            <a:off x="5270500" y="4845382"/>
            <a:ext cx="3600000" cy="1080000"/>
            <a:chOff x="5283200" y="898731"/>
            <a:chExt cx="3600000" cy="1080000"/>
          </a:xfrm>
        </p:grpSpPr>
        <p:cxnSp>
          <p:nvCxnSpPr>
            <p:cNvPr id="37" name="Straight Connector 36">
              <a:extLst>
                <a:ext uri="{FF2B5EF4-FFF2-40B4-BE49-F238E27FC236}">
                  <a16:creationId xmlns:a16="http://schemas.microsoft.com/office/drawing/2014/main" id="{65444BDF-D05E-41D3-9A7D-A88F337179F2}"/>
                </a:ext>
              </a:extLst>
            </p:cNvPr>
            <p:cNvCxnSpPr/>
            <p:nvPr/>
          </p:nvCxnSpPr>
          <p:spPr>
            <a:xfrm>
              <a:off x="707685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39443F45-3928-45E3-B110-4A9CFADF282D}"/>
                </a:ext>
              </a:extLst>
            </p:cNvPr>
            <p:cNvCxnSpPr/>
            <p:nvPr/>
          </p:nvCxnSpPr>
          <p:spPr>
            <a:xfrm>
              <a:off x="887050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13F139C8-6B4D-42BF-8104-349D8CC5DB2E}"/>
                </a:ext>
              </a:extLst>
            </p:cNvPr>
            <p:cNvCxnSpPr/>
            <p:nvPr/>
          </p:nvCxnSpPr>
          <p:spPr>
            <a:xfrm>
              <a:off x="5283200" y="1438731"/>
              <a:ext cx="36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41" name="Picture 40">
            <a:extLst>
              <a:ext uri="{FF2B5EF4-FFF2-40B4-BE49-F238E27FC236}">
                <a16:creationId xmlns:a16="http://schemas.microsoft.com/office/drawing/2014/main" id="{341E57D9-534D-4A27-9124-78EC789A5E2D}"/>
              </a:ext>
            </a:extLst>
          </p:cNvPr>
          <p:cNvPicPr preferRelativeResize="0">
            <a:picLocks/>
          </p:cNvPicPr>
          <p:nvPr/>
        </p:nvPicPr>
        <p:blipFill>
          <a:blip r:embed="rId4"/>
          <a:stretch>
            <a:fillRect/>
          </a:stretch>
        </p:blipFill>
        <p:spPr>
          <a:xfrm>
            <a:off x="5270500" y="3525745"/>
            <a:ext cx="3600000" cy="1080000"/>
          </a:xfrm>
          <a:prstGeom prst="rect">
            <a:avLst/>
          </a:prstGeom>
        </p:spPr>
      </p:pic>
      <p:pic>
        <p:nvPicPr>
          <p:cNvPr id="42" name="Picture 41">
            <a:extLst>
              <a:ext uri="{FF2B5EF4-FFF2-40B4-BE49-F238E27FC236}">
                <a16:creationId xmlns:a16="http://schemas.microsoft.com/office/drawing/2014/main" id="{D53804C7-8860-4BF3-B386-DAEB6645C25A}"/>
              </a:ext>
            </a:extLst>
          </p:cNvPr>
          <p:cNvPicPr preferRelativeResize="0">
            <a:picLocks/>
          </p:cNvPicPr>
          <p:nvPr/>
        </p:nvPicPr>
        <p:blipFill>
          <a:blip r:embed="rId5"/>
          <a:stretch>
            <a:fillRect/>
          </a:stretch>
        </p:blipFill>
        <p:spPr>
          <a:xfrm>
            <a:off x="5270500" y="877494"/>
            <a:ext cx="3600000" cy="1080000"/>
          </a:xfrm>
          <a:prstGeom prst="rect">
            <a:avLst/>
          </a:prstGeom>
        </p:spPr>
      </p:pic>
      <p:pic>
        <p:nvPicPr>
          <p:cNvPr id="43" name="Picture 42">
            <a:extLst>
              <a:ext uri="{FF2B5EF4-FFF2-40B4-BE49-F238E27FC236}">
                <a16:creationId xmlns:a16="http://schemas.microsoft.com/office/drawing/2014/main" id="{8C0AFF8A-1752-4BB1-A94D-6AC5810D30D1}"/>
              </a:ext>
            </a:extLst>
          </p:cNvPr>
          <p:cNvPicPr preferRelativeResize="0">
            <a:picLocks/>
          </p:cNvPicPr>
          <p:nvPr/>
        </p:nvPicPr>
        <p:blipFill>
          <a:blip r:embed="rId6"/>
          <a:stretch>
            <a:fillRect/>
          </a:stretch>
        </p:blipFill>
        <p:spPr>
          <a:xfrm>
            <a:off x="5270500" y="2192157"/>
            <a:ext cx="3600000" cy="1080000"/>
          </a:xfrm>
          <a:prstGeom prst="rect">
            <a:avLst/>
          </a:prstGeom>
        </p:spPr>
      </p:pic>
      <p:pic>
        <p:nvPicPr>
          <p:cNvPr id="77" name="Picture 76">
            <a:extLst>
              <a:ext uri="{FF2B5EF4-FFF2-40B4-BE49-F238E27FC236}">
                <a16:creationId xmlns:a16="http://schemas.microsoft.com/office/drawing/2014/main" id="{A78C4080-E4A2-48F2-B4B5-7EC2A5EC2C7E}"/>
              </a:ext>
            </a:extLst>
          </p:cNvPr>
          <p:cNvPicPr preferRelativeResize="0">
            <a:picLocks/>
          </p:cNvPicPr>
          <p:nvPr/>
        </p:nvPicPr>
        <p:blipFill rotWithShape="1">
          <a:blip r:embed="rId7"/>
          <a:srcRect l="27558" r="48032"/>
          <a:stretch/>
        </p:blipFill>
        <p:spPr>
          <a:xfrm>
            <a:off x="665237" y="2129911"/>
            <a:ext cx="3600000" cy="3600000"/>
          </a:xfrm>
          <a:prstGeom prst="rect">
            <a:avLst/>
          </a:prstGeom>
        </p:spPr>
      </p:pic>
      <p:sp>
        <p:nvSpPr>
          <p:cNvPr id="75" name="Text Placeholder 16">
            <a:extLst>
              <a:ext uri="{FF2B5EF4-FFF2-40B4-BE49-F238E27FC236}">
                <a16:creationId xmlns:a16="http://schemas.microsoft.com/office/drawing/2014/main" id="{E5259D76-4B50-4393-A95E-FE23E846163F}"/>
              </a:ext>
            </a:extLst>
          </p:cNvPr>
          <p:cNvSpPr txBox="1">
            <a:spLocks/>
          </p:cNvSpPr>
          <p:nvPr/>
        </p:nvSpPr>
        <p:spPr>
          <a:xfrm>
            <a:off x="665237" y="2779973"/>
            <a:ext cx="3600000" cy="47436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Longitudinal </a:t>
            </a:r>
            <a:r>
              <a:rPr lang="en-US" dirty="0"/>
              <a:t>wave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6" name="Text Placeholder 16">
            <a:extLst>
              <a:ext uri="{FF2B5EF4-FFF2-40B4-BE49-F238E27FC236}">
                <a16:creationId xmlns:a16="http://schemas.microsoft.com/office/drawing/2014/main" id="{EA7B01FB-BCF2-45B6-8BDB-5FA2CB1B6FB7}"/>
              </a:ext>
            </a:extLst>
          </p:cNvPr>
          <p:cNvSpPr txBox="1">
            <a:spLocks/>
          </p:cNvSpPr>
          <p:nvPr/>
        </p:nvSpPr>
        <p:spPr>
          <a:xfrm>
            <a:off x="665237" y="4752224"/>
            <a:ext cx="3600000" cy="47436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4000"/>
              </a:lnSpc>
              <a:spcBef>
                <a:spcPct val="20000"/>
              </a:spcBef>
              <a:spcAft>
                <a:spcPts val="0"/>
              </a:spcAft>
              <a:buClrTx/>
              <a:buSzTx/>
              <a:buFont typeface="+mj-lt"/>
              <a:buNone/>
              <a:tabLst/>
              <a:defRPr/>
            </a:pPr>
            <a:r>
              <a:rPr lang="en-US" dirty="0"/>
              <a:t>No</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a:t>
            </a:r>
            <a:r>
              <a:rPr lang="en-US" dirty="0"/>
              <a:t>wave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78" name="Picture 77">
            <a:extLst>
              <a:ext uri="{FF2B5EF4-FFF2-40B4-BE49-F238E27FC236}">
                <a16:creationId xmlns:a16="http://schemas.microsoft.com/office/drawing/2014/main" id="{C9C3AD43-1BDF-4E19-A99D-1370AD7C57F4}"/>
              </a:ext>
            </a:extLst>
          </p:cNvPr>
          <p:cNvPicPr preferRelativeResize="0">
            <a:picLocks/>
          </p:cNvPicPr>
          <p:nvPr/>
        </p:nvPicPr>
        <p:blipFill>
          <a:blip r:embed="rId4"/>
          <a:stretch>
            <a:fillRect/>
          </a:stretch>
        </p:blipFill>
        <p:spPr>
          <a:xfrm>
            <a:off x="5257800" y="4855778"/>
            <a:ext cx="3600000" cy="1080000"/>
          </a:xfrm>
          <a:prstGeom prst="rect">
            <a:avLst/>
          </a:prstGeom>
          <a:scene3d>
            <a:camera prst="orthographicFront">
              <a:rot lat="10800000" lon="0" rev="0"/>
            </a:camera>
            <a:lightRig rig="threePt" dir="t"/>
          </a:scene3d>
        </p:spPr>
      </p:pic>
    </p:spTree>
    <p:extLst>
      <p:ext uri="{BB962C8B-B14F-4D97-AF65-F5344CB8AC3E}">
        <p14:creationId xmlns:p14="http://schemas.microsoft.com/office/powerpoint/2010/main" val="24765326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B6DF97B4-4FE4-4EA3-9EFF-99DF67F78DB6}"/>
              </a:ext>
            </a:extLst>
          </p:cNvPr>
          <p:cNvPicPr>
            <a:picLocks noChangeAspect="1"/>
          </p:cNvPicPr>
          <p:nvPr/>
        </p:nvPicPr>
        <p:blipFill>
          <a:blip r:embed="rId3"/>
          <a:stretch>
            <a:fillRect/>
          </a:stretch>
        </p:blipFill>
        <p:spPr>
          <a:xfrm>
            <a:off x="0" y="651781"/>
            <a:ext cx="9144000" cy="6203552"/>
          </a:xfrm>
          <a:prstGeom prst="rect">
            <a:avLst/>
          </a:prstGeom>
        </p:spPr>
      </p:pic>
      <p:pic>
        <p:nvPicPr>
          <p:cNvPr id="44" name="Picture 43">
            <a:extLst>
              <a:ext uri="{FF2B5EF4-FFF2-40B4-BE49-F238E27FC236}">
                <a16:creationId xmlns:a16="http://schemas.microsoft.com/office/drawing/2014/main" id="{1B43AEE6-0C2D-48AE-B090-A01B17C77E80}"/>
              </a:ext>
            </a:extLst>
          </p:cNvPr>
          <p:cNvPicPr preferRelativeResize="0">
            <a:picLocks/>
          </p:cNvPicPr>
          <p:nvPr/>
        </p:nvPicPr>
        <p:blipFill rotWithShape="1">
          <a:blip r:embed="rId4"/>
          <a:srcRect l="27559" r="48032"/>
          <a:stretch/>
        </p:blipFill>
        <p:spPr>
          <a:xfrm>
            <a:off x="665237" y="2129911"/>
            <a:ext cx="3600000" cy="3600000"/>
          </a:xfrm>
          <a:prstGeom prst="rect">
            <a:avLst/>
          </a:prstGeom>
        </p:spPr>
      </p:pic>
      <p:sp>
        <p:nvSpPr>
          <p:cNvPr id="11" name="Title 1"/>
          <p:cNvSpPr txBox="1">
            <a:spLocks/>
          </p:cNvSpPr>
          <p:nvPr/>
        </p:nvSpPr>
        <p:spPr>
          <a:xfrm>
            <a:off x="161631" y="27374"/>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Spring wave graph</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3987800" cy="762475"/>
          </a:xfrm>
          <a:prstGeom prst="rect">
            <a:avLst/>
          </a:prstGeom>
          <a:solidFill>
            <a:srgbClr val="FAFAEA"/>
          </a:solidFill>
          <a:ln>
            <a:solidFill>
              <a:srgbClr val="002060"/>
            </a:solidFill>
          </a:ln>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Which graph represents the longitudinal wave on this slinky?</a:t>
            </a:r>
          </a:p>
        </p:txBody>
      </p:sp>
      <p:sp>
        <p:nvSpPr>
          <p:cNvPr id="17" name="Text Placeholder 17"/>
          <p:cNvSpPr txBox="1">
            <a:spLocks/>
          </p:cNvSpPr>
          <p:nvPr/>
        </p:nvSpPr>
        <p:spPr>
          <a:xfrm>
            <a:off x="4826207" y="889662"/>
            <a:ext cx="457538"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A</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sp>
        <p:nvSpPr>
          <p:cNvPr id="14" name="Text Placeholder 17"/>
          <p:cNvSpPr txBox="1">
            <a:spLocks/>
          </p:cNvSpPr>
          <p:nvPr/>
        </p:nvSpPr>
        <p:spPr>
          <a:xfrm>
            <a:off x="4826004" y="2215609"/>
            <a:ext cx="457196"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B</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sp>
        <p:nvSpPr>
          <p:cNvPr id="15" name="Text Placeholder 17"/>
          <p:cNvSpPr txBox="1">
            <a:spLocks/>
          </p:cNvSpPr>
          <p:nvPr/>
        </p:nvSpPr>
        <p:spPr>
          <a:xfrm>
            <a:off x="4826207" y="3541556"/>
            <a:ext cx="457538"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C</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sp>
        <p:nvSpPr>
          <p:cNvPr id="21" name="Text Placeholder 17"/>
          <p:cNvSpPr txBox="1">
            <a:spLocks/>
          </p:cNvSpPr>
          <p:nvPr/>
        </p:nvSpPr>
        <p:spPr>
          <a:xfrm>
            <a:off x="4826004" y="4867503"/>
            <a:ext cx="457196"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D</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cxnSp>
        <p:nvCxnSpPr>
          <p:cNvPr id="4" name="Straight Connector 3">
            <a:extLst>
              <a:ext uri="{FF2B5EF4-FFF2-40B4-BE49-F238E27FC236}">
                <a16:creationId xmlns:a16="http://schemas.microsoft.com/office/drawing/2014/main" id="{07589098-6D54-4EF9-AC75-EC5C6803837A}"/>
              </a:ext>
            </a:extLst>
          </p:cNvPr>
          <p:cNvCxnSpPr/>
          <p:nvPr/>
        </p:nvCxnSpPr>
        <p:spPr>
          <a:xfrm>
            <a:off x="5283200" y="898731"/>
            <a:ext cx="0" cy="1080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2978006-84F5-4F71-99CA-3946D91E8989}"/>
              </a:ext>
            </a:extLst>
          </p:cNvPr>
          <p:cNvCxnSpPr/>
          <p:nvPr/>
        </p:nvCxnSpPr>
        <p:spPr>
          <a:xfrm>
            <a:off x="5283200" y="2215609"/>
            <a:ext cx="0" cy="1080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46E9E29-8704-4A51-AE29-5E4B7FAA5228}"/>
              </a:ext>
            </a:extLst>
          </p:cNvPr>
          <p:cNvCxnSpPr/>
          <p:nvPr/>
        </p:nvCxnSpPr>
        <p:spPr>
          <a:xfrm>
            <a:off x="5283200" y="3541556"/>
            <a:ext cx="0" cy="1080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CAA4437-EE9E-41CA-B454-9618D95C8D40}"/>
              </a:ext>
            </a:extLst>
          </p:cNvPr>
          <p:cNvCxnSpPr/>
          <p:nvPr/>
        </p:nvCxnSpPr>
        <p:spPr>
          <a:xfrm>
            <a:off x="5283200" y="4867503"/>
            <a:ext cx="0" cy="1080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69414868-1E04-4CDE-B4F7-084553BBE59B}"/>
              </a:ext>
            </a:extLst>
          </p:cNvPr>
          <p:cNvGrpSpPr/>
          <p:nvPr/>
        </p:nvGrpSpPr>
        <p:grpSpPr>
          <a:xfrm>
            <a:off x="5270500" y="898731"/>
            <a:ext cx="3600000" cy="1080000"/>
            <a:chOff x="5283200" y="898731"/>
            <a:chExt cx="3600000" cy="1080000"/>
          </a:xfrm>
        </p:grpSpPr>
        <p:cxnSp>
          <p:nvCxnSpPr>
            <p:cNvPr id="25" name="Straight Connector 24">
              <a:extLst>
                <a:ext uri="{FF2B5EF4-FFF2-40B4-BE49-F238E27FC236}">
                  <a16:creationId xmlns:a16="http://schemas.microsoft.com/office/drawing/2014/main" id="{2E9B5FD7-68FD-40A9-B731-E8046F1B97B0}"/>
                </a:ext>
              </a:extLst>
            </p:cNvPr>
            <p:cNvCxnSpPr/>
            <p:nvPr/>
          </p:nvCxnSpPr>
          <p:spPr>
            <a:xfrm>
              <a:off x="707685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B11A8DB-D60A-4894-B574-1BD3730A53ED}"/>
                </a:ext>
              </a:extLst>
            </p:cNvPr>
            <p:cNvCxnSpPr/>
            <p:nvPr/>
          </p:nvCxnSpPr>
          <p:spPr>
            <a:xfrm>
              <a:off x="887050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4365902-C82D-466F-B591-F1D2A53C7CDD}"/>
                </a:ext>
              </a:extLst>
            </p:cNvPr>
            <p:cNvCxnSpPr/>
            <p:nvPr/>
          </p:nvCxnSpPr>
          <p:spPr>
            <a:xfrm>
              <a:off x="5283200" y="1438731"/>
              <a:ext cx="36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5BFA07D7-5FA8-4C39-B88F-289F7D65AD47}"/>
              </a:ext>
            </a:extLst>
          </p:cNvPr>
          <p:cNvGrpSpPr/>
          <p:nvPr/>
        </p:nvGrpSpPr>
        <p:grpSpPr>
          <a:xfrm>
            <a:off x="5270500" y="2214281"/>
            <a:ext cx="3600000" cy="1080000"/>
            <a:chOff x="5283200" y="898731"/>
            <a:chExt cx="3600000" cy="1080000"/>
          </a:xfrm>
        </p:grpSpPr>
        <p:cxnSp>
          <p:nvCxnSpPr>
            <p:cNvPr id="29" name="Straight Connector 28">
              <a:extLst>
                <a:ext uri="{FF2B5EF4-FFF2-40B4-BE49-F238E27FC236}">
                  <a16:creationId xmlns:a16="http://schemas.microsoft.com/office/drawing/2014/main" id="{7EF098C9-5D2F-441E-B743-24A2E8E00F1B}"/>
                </a:ext>
              </a:extLst>
            </p:cNvPr>
            <p:cNvCxnSpPr/>
            <p:nvPr/>
          </p:nvCxnSpPr>
          <p:spPr>
            <a:xfrm>
              <a:off x="707685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8ABE1F9-364A-4B96-82B0-99E93D917F61}"/>
                </a:ext>
              </a:extLst>
            </p:cNvPr>
            <p:cNvCxnSpPr/>
            <p:nvPr/>
          </p:nvCxnSpPr>
          <p:spPr>
            <a:xfrm>
              <a:off x="887050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094A02B-658E-436C-83A5-5D8C7CC83E96}"/>
                </a:ext>
              </a:extLst>
            </p:cNvPr>
            <p:cNvCxnSpPr/>
            <p:nvPr/>
          </p:nvCxnSpPr>
          <p:spPr>
            <a:xfrm>
              <a:off x="5283200" y="1438731"/>
              <a:ext cx="36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C18E9F7E-7BD1-4216-B000-05F489266793}"/>
              </a:ext>
            </a:extLst>
          </p:cNvPr>
          <p:cNvGrpSpPr/>
          <p:nvPr/>
        </p:nvGrpSpPr>
        <p:grpSpPr>
          <a:xfrm>
            <a:off x="5270500" y="3529831"/>
            <a:ext cx="3600000" cy="1080000"/>
            <a:chOff x="5283200" y="898731"/>
            <a:chExt cx="3600000" cy="1080000"/>
          </a:xfrm>
        </p:grpSpPr>
        <p:cxnSp>
          <p:nvCxnSpPr>
            <p:cNvPr id="33" name="Straight Connector 32">
              <a:extLst>
                <a:ext uri="{FF2B5EF4-FFF2-40B4-BE49-F238E27FC236}">
                  <a16:creationId xmlns:a16="http://schemas.microsoft.com/office/drawing/2014/main" id="{D4962A7D-F8B1-4602-9459-31CE3A047238}"/>
                </a:ext>
              </a:extLst>
            </p:cNvPr>
            <p:cNvCxnSpPr/>
            <p:nvPr/>
          </p:nvCxnSpPr>
          <p:spPr>
            <a:xfrm>
              <a:off x="707685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FEA891A-16A4-45A6-A8B3-4AE3C2DBE347}"/>
                </a:ext>
              </a:extLst>
            </p:cNvPr>
            <p:cNvCxnSpPr/>
            <p:nvPr/>
          </p:nvCxnSpPr>
          <p:spPr>
            <a:xfrm>
              <a:off x="887050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B034BCF0-D5D4-4346-817C-6922F6C72CDC}"/>
                </a:ext>
              </a:extLst>
            </p:cNvPr>
            <p:cNvCxnSpPr/>
            <p:nvPr/>
          </p:nvCxnSpPr>
          <p:spPr>
            <a:xfrm>
              <a:off x="5283200" y="1438731"/>
              <a:ext cx="36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CB00A3CC-BFE5-4D6D-BD61-0F9F5B072EE6}"/>
              </a:ext>
            </a:extLst>
          </p:cNvPr>
          <p:cNvGrpSpPr/>
          <p:nvPr/>
        </p:nvGrpSpPr>
        <p:grpSpPr>
          <a:xfrm>
            <a:off x="5270500" y="4845382"/>
            <a:ext cx="3600000" cy="1080000"/>
            <a:chOff x="5283200" y="898731"/>
            <a:chExt cx="3600000" cy="1080000"/>
          </a:xfrm>
        </p:grpSpPr>
        <p:cxnSp>
          <p:nvCxnSpPr>
            <p:cNvPr id="37" name="Straight Connector 36">
              <a:extLst>
                <a:ext uri="{FF2B5EF4-FFF2-40B4-BE49-F238E27FC236}">
                  <a16:creationId xmlns:a16="http://schemas.microsoft.com/office/drawing/2014/main" id="{65444BDF-D05E-41D3-9A7D-A88F337179F2}"/>
                </a:ext>
              </a:extLst>
            </p:cNvPr>
            <p:cNvCxnSpPr/>
            <p:nvPr/>
          </p:nvCxnSpPr>
          <p:spPr>
            <a:xfrm>
              <a:off x="707685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39443F45-3928-45E3-B110-4A9CFADF282D}"/>
                </a:ext>
              </a:extLst>
            </p:cNvPr>
            <p:cNvCxnSpPr/>
            <p:nvPr/>
          </p:nvCxnSpPr>
          <p:spPr>
            <a:xfrm>
              <a:off x="8870500" y="898731"/>
              <a:ext cx="0" cy="1080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13F139C8-6B4D-42BF-8104-349D8CC5DB2E}"/>
                </a:ext>
              </a:extLst>
            </p:cNvPr>
            <p:cNvCxnSpPr/>
            <p:nvPr/>
          </p:nvCxnSpPr>
          <p:spPr>
            <a:xfrm>
              <a:off x="5283200" y="1438731"/>
              <a:ext cx="360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41" name="Picture 40">
            <a:extLst>
              <a:ext uri="{FF2B5EF4-FFF2-40B4-BE49-F238E27FC236}">
                <a16:creationId xmlns:a16="http://schemas.microsoft.com/office/drawing/2014/main" id="{341E57D9-534D-4A27-9124-78EC789A5E2D}"/>
              </a:ext>
            </a:extLst>
          </p:cNvPr>
          <p:cNvPicPr preferRelativeResize="0">
            <a:picLocks/>
          </p:cNvPicPr>
          <p:nvPr/>
        </p:nvPicPr>
        <p:blipFill>
          <a:blip r:embed="rId5"/>
          <a:stretch>
            <a:fillRect/>
          </a:stretch>
        </p:blipFill>
        <p:spPr>
          <a:xfrm>
            <a:off x="5270500" y="3525745"/>
            <a:ext cx="3600000" cy="1080000"/>
          </a:xfrm>
          <a:prstGeom prst="rect">
            <a:avLst/>
          </a:prstGeom>
        </p:spPr>
      </p:pic>
      <p:pic>
        <p:nvPicPr>
          <p:cNvPr id="42" name="Picture 41">
            <a:extLst>
              <a:ext uri="{FF2B5EF4-FFF2-40B4-BE49-F238E27FC236}">
                <a16:creationId xmlns:a16="http://schemas.microsoft.com/office/drawing/2014/main" id="{D53804C7-8860-4BF3-B386-DAEB6645C25A}"/>
              </a:ext>
            </a:extLst>
          </p:cNvPr>
          <p:cNvPicPr preferRelativeResize="0">
            <a:picLocks/>
          </p:cNvPicPr>
          <p:nvPr/>
        </p:nvPicPr>
        <p:blipFill>
          <a:blip r:embed="rId6"/>
          <a:stretch>
            <a:fillRect/>
          </a:stretch>
        </p:blipFill>
        <p:spPr>
          <a:xfrm>
            <a:off x="5270500" y="877494"/>
            <a:ext cx="3600000" cy="1080000"/>
          </a:xfrm>
          <a:prstGeom prst="rect">
            <a:avLst/>
          </a:prstGeom>
        </p:spPr>
      </p:pic>
      <p:pic>
        <p:nvPicPr>
          <p:cNvPr id="43" name="Picture 42">
            <a:extLst>
              <a:ext uri="{FF2B5EF4-FFF2-40B4-BE49-F238E27FC236}">
                <a16:creationId xmlns:a16="http://schemas.microsoft.com/office/drawing/2014/main" id="{8C0AFF8A-1752-4BB1-A94D-6AC5810D30D1}"/>
              </a:ext>
            </a:extLst>
          </p:cNvPr>
          <p:cNvPicPr preferRelativeResize="0">
            <a:picLocks/>
          </p:cNvPicPr>
          <p:nvPr/>
        </p:nvPicPr>
        <p:blipFill>
          <a:blip r:embed="rId7"/>
          <a:stretch>
            <a:fillRect/>
          </a:stretch>
        </p:blipFill>
        <p:spPr>
          <a:xfrm>
            <a:off x="5270500" y="2192157"/>
            <a:ext cx="3600000" cy="1080000"/>
          </a:xfrm>
          <a:prstGeom prst="rect">
            <a:avLst/>
          </a:prstGeom>
        </p:spPr>
      </p:pic>
      <p:sp>
        <p:nvSpPr>
          <p:cNvPr id="75" name="Text Placeholder 16">
            <a:extLst>
              <a:ext uri="{FF2B5EF4-FFF2-40B4-BE49-F238E27FC236}">
                <a16:creationId xmlns:a16="http://schemas.microsoft.com/office/drawing/2014/main" id="{E5259D76-4B50-4393-A95E-FE23E846163F}"/>
              </a:ext>
            </a:extLst>
          </p:cNvPr>
          <p:cNvSpPr txBox="1">
            <a:spLocks/>
          </p:cNvSpPr>
          <p:nvPr/>
        </p:nvSpPr>
        <p:spPr>
          <a:xfrm>
            <a:off x="665237" y="2779973"/>
            <a:ext cx="3600000" cy="47436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Longitudinal </a:t>
            </a:r>
            <a:r>
              <a:rPr lang="en-US" dirty="0"/>
              <a:t>wave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6" name="Text Placeholder 16">
            <a:extLst>
              <a:ext uri="{FF2B5EF4-FFF2-40B4-BE49-F238E27FC236}">
                <a16:creationId xmlns:a16="http://schemas.microsoft.com/office/drawing/2014/main" id="{EA7B01FB-BCF2-45B6-8BDB-5FA2CB1B6FB7}"/>
              </a:ext>
            </a:extLst>
          </p:cNvPr>
          <p:cNvSpPr txBox="1">
            <a:spLocks/>
          </p:cNvSpPr>
          <p:nvPr/>
        </p:nvSpPr>
        <p:spPr>
          <a:xfrm>
            <a:off x="665237" y="4752224"/>
            <a:ext cx="3600000" cy="47436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4000"/>
              </a:lnSpc>
              <a:spcBef>
                <a:spcPct val="20000"/>
              </a:spcBef>
              <a:spcAft>
                <a:spcPts val="0"/>
              </a:spcAft>
              <a:buClrTx/>
              <a:buSzTx/>
              <a:buFont typeface="+mj-lt"/>
              <a:buNone/>
              <a:tabLst/>
              <a:defRPr/>
            </a:pPr>
            <a:r>
              <a:rPr lang="en-US" dirty="0"/>
              <a:t>No</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a:t>
            </a:r>
            <a:r>
              <a:rPr lang="en-US" dirty="0"/>
              <a:t>wave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45" name="Picture 44">
            <a:extLst>
              <a:ext uri="{FF2B5EF4-FFF2-40B4-BE49-F238E27FC236}">
                <a16:creationId xmlns:a16="http://schemas.microsoft.com/office/drawing/2014/main" id="{886361F5-40CC-4EAD-9FB6-66B28DEA826F}"/>
              </a:ext>
            </a:extLst>
          </p:cNvPr>
          <p:cNvPicPr preferRelativeResize="0">
            <a:picLocks/>
          </p:cNvPicPr>
          <p:nvPr/>
        </p:nvPicPr>
        <p:blipFill>
          <a:blip r:embed="rId5"/>
          <a:stretch>
            <a:fillRect/>
          </a:stretch>
        </p:blipFill>
        <p:spPr>
          <a:xfrm>
            <a:off x="5270500" y="4855778"/>
            <a:ext cx="3600000" cy="1080000"/>
          </a:xfrm>
          <a:prstGeom prst="rect">
            <a:avLst/>
          </a:prstGeom>
          <a:scene3d>
            <a:camera prst="orthographicFront">
              <a:rot lat="10800000" lon="0" rev="0"/>
            </a:camera>
            <a:lightRig rig="threePt" dir="t"/>
          </a:scene3d>
        </p:spPr>
      </p:pic>
      <p:sp>
        <p:nvSpPr>
          <p:cNvPr id="40" name="Rounded Rectangle 18">
            <a:hlinkClick r:id="rId8" action="ppaction://hlinksldjump"/>
            <a:extLst>
              <a:ext uri="{FF2B5EF4-FFF2-40B4-BE49-F238E27FC236}">
                <a16:creationId xmlns:a16="http://schemas.microsoft.com/office/drawing/2014/main" id="{6CB5DF25-5F0D-4E3A-84FA-85C8D6027B2B}"/>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5163838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7367F65-7710-43E7-AD4A-300853A214CC}"/>
              </a:ext>
            </a:extLst>
          </p:cNvPr>
          <p:cNvPicPr>
            <a:picLocks noChangeAspect="1"/>
          </p:cNvPicPr>
          <p:nvPr/>
        </p:nvPicPr>
        <p:blipFill>
          <a:blip r:embed="rId3"/>
          <a:stretch>
            <a:fillRect/>
          </a:stretch>
        </p:blipFill>
        <p:spPr>
          <a:xfrm>
            <a:off x="0" y="651781"/>
            <a:ext cx="9144000" cy="6203552"/>
          </a:xfrm>
          <a:prstGeom prst="rect">
            <a:avLst/>
          </a:prstGeom>
        </p:spPr>
      </p:pic>
      <p:sp>
        <p:nvSpPr>
          <p:cNvPr id="4"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Section 2: Response activities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 name="TextBox 6">
            <a:hlinkClick r:id="rId4"/>
          </p:cNvPr>
          <p:cNvSpPr txBox="1"/>
          <p:nvPr/>
        </p:nvSpPr>
        <p:spPr>
          <a:xfrm>
            <a:off x="457200" y="2839454"/>
            <a:ext cx="8285163" cy="3046988"/>
          </a:xfrm>
          <a:prstGeom prst="rect">
            <a:avLst/>
          </a:prstGeom>
          <a:noFill/>
          <a:ln w="12700">
            <a:solidFill>
              <a:schemeClr val="bg1">
                <a:lumMod val="50000"/>
              </a:schemeClr>
            </a:solidFill>
          </a:ln>
        </p:spPr>
        <p:txBody>
          <a:bodyPr wrap="square" rtlCol="0">
            <a:spAutoFit/>
          </a:bodyPr>
          <a:lstStyle/>
          <a:p>
            <a:pPr algn="ctr">
              <a:spcAft>
                <a:spcPts val="600"/>
              </a:spcAft>
            </a:pPr>
            <a:r>
              <a:rPr lang="en-GB" dirty="0"/>
              <a:t>A zip file containing all the resources for this key concept can be downloaded from </a:t>
            </a:r>
            <a:r>
              <a:rPr lang="en-GB" b="1" dirty="0">
                <a:solidFill>
                  <a:srgbClr val="006580"/>
                </a:solidFill>
              </a:rPr>
              <a:t>www.BestEvidenceScienceTeaching.org</a:t>
            </a:r>
          </a:p>
          <a:p>
            <a:pPr>
              <a:spcAft>
                <a:spcPts val="600"/>
              </a:spcAft>
            </a:pPr>
            <a:endParaRPr lang="en-GB" b="1" dirty="0"/>
          </a:p>
          <a:p>
            <a:pPr>
              <a:spcAft>
                <a:spcPts val="1200"/>
              </a:spcAft>
            </a:pPr>
            <a:r>
              <a:rPr lang="en-GB" dirty="0"/>
              <a:t>The zip file provides:</a:t>
            </a:r>
          </a:p>
          <a:p>
            <a:pPr marL="285750" indent="-285750">
              <a:spcAft>
                <a:spcPts val="1200"/>
              </a:spcAft>
              <a:buFont typeface="Arial" panose="020B0604020202020204" pitchFamily="34" charset="0"/>
              <a:buChar char="•"/>
            </a:pPr>
            <a:r>
              <a:rPr lang="en-GB" b="1" dirty="0"/>
              <a:t>Teacher guidance </a:t>
            </a:r>
            <a:r>
              <a:rPr lang="en-GB" dirty="0"/>
              <a:t>for this key concept, including a summary of the research evidence on relevant preconceptions and misunderstandings.</a:t>
            </a:r>
          </a:p>
          <a:p>
            <a:pPr marL="285750" indent="-285750">
              <a:spcAft>
                <a:spcPts val="1200"/>
              </a:spcAft>
              <a:buFont typeface="Arial" panose="020B0604020202020204" pitchFamily="34" charset="0"/>
              <a:buChar char="•"/>
            </a:pPr>
            <a:r>
              <a:rPr lang="en-GB" dirty="0"/>
              <a:t>A full set of editable and printable </a:t>
            </a:r>
            <a:r>
              <a:rPr lang="en-GB" b="1" dirty="0"/>
              <a:t>student sheets and teacher notes </a:t>
            </a:r>
            <a:r>
              <a:rPr lang="en-GB" dirty="0"/>
              <a:t>for each response activity. The teacher notes include a summary of research evidence, guidance for using the activity and expected answers. </a:t>
            </a:r>
          </a:p>
        </p:txBody>
      </p:sp>
      <p:sp>
        <p:nvSpPr>
          <p:cNvPr id="8" name="Text Placeholder 16"/>
          <p:cNvSpPr txBox="1">
            <a:spLocks/>
          </p:cNvSpPr>
          <p:nvPr/>
        </p:nvSpPr>
        <p:spPr>
          <a:xfrm>
            <a:off x="457200" y="863125"/>
            <a:ext cx="8285163" cy="186314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t>Response activities encourage students to talk and think about what they’re thinking (metacognition).</a:t>
            </a:r>
          </a:p>
          <a:p>
            <a:pPr marL="285750" indent="-285750">
              <a:buFont typeface="Arial" panose="020B0604020202020204" pitchFamily="34" charset="0"/>
              <a:buChar char="•"/>
            </a:pPr>
            <a:r>
              <a:rPr lang="en-GB" sz="1600" dirty="0"/>
              <a:t>This challenges students’ misunderstandings, facilitates meaning-making, and develops and consolidates their scientific understanding. </a:t>
            </a:r>
          </a:p>
        </p:txBody>
      </p:sp>
    </p:spTree>
    <p:extLst>
      <p:ext uri="{BB962C8B-B14F-4D97-AF65-F5344CB8AC3E}">
        <p14:creationId xmlns:p14="http://schemas.microsoft.com/office/powerpoint/2010/main" val="36064249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27781" y="628112"/>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dirty="0"/>
              <a:t>Oscilloscope</a:t>
            </a: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graph</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6"/>
            <a:ext cx="8285163" cy="1348229"/>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An oscilloscope and a microphone can be used to make a graph of a sound wave.</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The oscilloscope makes a displacement-time graph.</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17" name="Group 16">
            <a:extLst>
              <a:ext uri="{FF2B5EF4-FFF2-40B4-BE49-F238E27FC236}">
                <a16:creationId xmlns:a16="http://schemas.microsoft.com/office/drawing/2014/main" id="{82B4021A-35F5-48D4-8BE1-75453A07B997}"/>
              </a:ext>
            </a:extLst>
          </p:cNvPr>
          <p:cNvGrpSpPr/>
          <p:nvPr/>
        </p:nvGrpSpPr>
        <p:grpSpPr>
          <a:xfrm>
            <a:off x="296888" y="1838766"/>
            <a:ext cx="8874893" cy="3782244"/>
            <a:chOff x="457200" y="1848936"/>
            <a:chExt cx="8874893" cy="3782244"/>
          </a:xfrm>
        </p:grpSpPr>
        <p:pic>
          <p:nvPicPr>
            <p:cNvPr id="1026" name="Picture 2" descr="Wave Length, Oscillograph, Oscilloscope, Scope, Cro">
              <a:extLst>
                <a:ext uri="{FF2B5EF4-FFF2-40B4-BE49-F238E27FC236}">
                  <a16:creationId xmlns:a16="http://schemas.microsoft.com/office/drawing/2014/main" id="{8B76746E-1B0C-40AB-8BFC-8111B7300A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211355"/>
              <a:ext cx="5409551" cy="2862554"/>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a:extLst>
                <a:ext uri="{FF2B5EF4-FFF2-40B4-BE49-F238E27FC236}">
                  <a16:creationId xmlns:a16="http://schemas.microsoft.com/office/drawing/2014/main" id="{19FCA1AE-5F41-4169-A3EB-48E435CD955D}"/>
                </a:ext>
              </a:extLst>
            </p:cNvPr>
            <p:cNvGrpSpPr/>
            <p:nvPr/>
          </p:nvGrpSpPr>
          <p:grpSpPr>
            <a:xfrm>
              <a:off x="3813978" y="1848936"/>
              <a:ext cx="5518115" cy="3782244"/>
              <a:chOff x="3813978" y="1848936"/>
              <a:chExt cx="5518115" cy="3782244"/>
            </a:xfrm>
          </p:grpSpPr>
          <p:sp>
            <p:nvSpPr>
              <p:cNvPr id="14" name="Star: 10 Points 13">
                <a:extLst>
                  <a:ext uri="{FF2B5EF4-FFF2-40B4-BE49-F238E27FC236}">
                    <a16:creationId xmlns:a16="http://schemas.microsoft.com/office/drawing/2014/main" id="{194FB339-0D82-45B6-AF23-B2F09B17FD65}"/>
                  </a:ext>
                </a:extLst>
              </p:cNvPr>
              <p:cNvSpPr/>
              <p:nvPr/>
            </p:nvSpPr>
            <p:spPr>
              <a:xfrm>
                <a:off x="4466469" y="4253448"/>
                <a:ext cx="216000" cy="216000"/>
              </a:xfrm>
              <a:prstGeom prst="star10">
                <a:avLst/>
              </a:prstGeom>
              <a:solidFill>
                <a:schemeClr val="tx1">
                  <a:lumMod val="65000"/>
                  <a:lumOff val="35000"/>
                </a:schemeClr>
              </a:solid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Star: 10 Points 17">
                <a:extLst>
                  <a:ext uri="{FF2B5EF4-FFF2-40B4-BE49-F238E27FC236}">
                    <a16:creationId xmlns:a16="http://schemas.microsoft.com/office/drawing/2014/main" id="{B38011EE-B398-42BE-B236-9F2181839104}"/>
                  </a:ext>
                </a:extLst>
              </p:cNvPr>
              <p:cNvSpPr/>
              <p:nvPr/>
            </p:nvSpPr>
            <p:spPr>
              <a:xfrm>
                <a:off x="3813978" y="4247432"/>
                <a:ext cx="216000" cy="216000"/>
              </a:xfrm>
              <a:prstGeom prst="star10">
                <a:avLst/>
              </a:prstGeom>
              <a:solidFill>
                <a:schemeClr val="tx1">
                  <a:lumMod val="65000"/>
                  <a:lumOff val="35000"/>
                </a:schemeClr>
              </a:solid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 name="Group 12">
                <a:extLst>
                  <a:ext uri="{FF2B5EF4-FFF2-40B4-BE49-F238E27FC236}">
                    <a16:creationId xmlns:a16="http://schemas.microsoft.com/office/drawing/2014/main" id="{A6727D08-58B3-4915-9BA6-1CB98C212AF0}"/>
                  </a:ext>
                </a:extLst>
              </p:cNvPr>
              <p:cNvGrpSpPr/>
              <p:nvPr/>
            </p:nvGrpSpPr>
            <p:grpSpPr>
              <a:xfrm>
                <a:off x="3921978" y="1848936"/>
                <a:ext cx="5410115" cy="3782244"/>
                <a:chOff x="3921978" y="1848936"/>
                <a:chExt cx="5410115" cy="3782244"/>
              </a:xfrm>
            </p:grpSpPr>
            <p:sp>
              <p:nvSpPr>
                <p:cNvPr id="8" name="Freeform: Shape 7">
                  <a:extLst>
                    <a:ext uri="{FF2B5EF4-FFF2-40B4-BE49-F238E27FC236}">
                      <a16:creationId xmlns:a16="http://schemas.microsoft.com/office/drawing/2014/main" id="{A3EF13F9-1BB2-4D9E-A79C-7214565319F2}"/>
                    </a:ext>
                  </a:extLst>
                </p:cNvPr>
                <p:cNvSpPr/>
                <p:nvPr/>
              </p:nvSpPr>
              <p:spPr>
                <a:xfrm>
                  <a:off x="3921978" y="4355432"/>
                  <a:ext cx="1901306" cy="1275748"/>
                </a:xfrm>
                <a:custGeom>
                  <a:avLst/>
                  <a:gdLst>
                    <a:gd name="connsiteX0" fmla="*/ 317 w 1901306"/>
                    <a:gd name="connsiteY0" fmla="*/ 0 h 1265137"/>
                    <a:gd name="connsiteX1" fmla="*/ 313138 w 1901306"/>
                    <a:gd name="connsiteY1" fmla="*/ 1179094 h 1265137"/>
                    <a:gd name="connsiteX2" fmla="*/ 1901306 w 1901306"/>
                    <a:gd name="connsiteY2" fmla="*/ 1082842 h 1265137"/>
                  </a:gdLst>
                  <a:ahLst/>
                  <a:cxnLst>
                    <a:cxn ang="0">
                      <a:pos x="connsiteX0" y="connsiteY0"/>
                    </a:cxn>
                    <a:cxn ang="0">
                      <a:pos x="connsiteX1" y="connsiteY1"/>
                    </a:cxn>
                    <a:cxn ang="0">
                      <a:pos x="connsiteX2" y="connsiteY2"/>
                    </a:cxn>
                  </a:cxnLst>
                  <a:rect l="l" t="t" r="r" b="b"/>
                  <a:pathLst>
                    <a:path w="1901306" h="1265137">
                      <a:moveTo>
                        <a:pt x="317" y="0"/>
                      </a:moveTo>
                      <a:cubicBezTo>
                        <a:pt x="-1688" y="499310"/>
                        <a:pt x="-3693" y="998620"/>
                        <a:pt x="313138" y="1179094"/>
                      </a:cubicBezTo>
                      <a:cubicBezTo>
                        <a:pt x="629969" y="1359568"/>
                        <a:pt x="1265637" y="1221205"/>
                        <a:pt x="1901306" y="1082842"/>
                      </a:cubicBezTo>
                    </a:path>
                  </a:pathLst>
                </a:custGeom>
                <a:noFill/>
                <a:ln w="31750">
                  <a:solidFill>
                    <a:schemeClr val="tx1"/>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Shape 10">
                  <a:extLst>
                    <a:ext uri="{FF2B5EF4-FFF2-40B4-BE49-F238E27FC236}">
                      <a16:creationId xmlns:a16="http://schemas.microsoft.com/office/drawing/2014/main" id="{348C775A-5ECA-4D73-8006-0404F8DAC1F7}"/>
                    </a:ext>
                  </a:extLst>
                </p:cNvPr>
                <p:cNvSpPr/>
                <p:nvPr/>
              </p:nvSpPr>
              <p:spPr>
                <a:xfrm>
                  <a:off x="4509936" y="4367463"/>
                  <a:ext cx="1289285" cy="1101105"/>
                </a:xfrm>
                <a:custGeom>
                  <a:avLst/>
                  <a:gdLst>
                    <a:gd name="connsiteX0" fmla="*/ 62064 w 1289285"/>
                    <a:gd name="connsiteY0" fmla="*/ 0 h 1091947"/>
                    <a:gd name="connsiteX1" fmla="*/ 146285 w 1289285"/>
                    <a:gd name="connsiteY1" fmla="*/ 300790 h 1091947"/>
                    <a:gd name="connsiteX2" fmla="*/ 13938 w 1289285"/>
                    <a:gd name="connsiteY2" fmla="*/ 757990 h 1091947"/>
                    <a:gd name="connsiteX3" fmla="*/ 543327 w 1289285"/>
                    <a:gd name="connsiteY3" fmla="*/ 1058779 h 1091947"/>
                    <a:gd name="connsiteX4" fmla="*/ 1289285 w 1289285"/>
                    <a:gd name="connsiteY4" fmla="*/ 1070811 h 10919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9285" h="1091947">
                      <a:moveTo>
                        <a:pt x="62064" y="0"/>
                      </a:moveTo>
                      <a:cubicBezTo>
                        <a:pt x="108185" y="87229"/>
                        <a:pt x="154306" y="174458"/>
                        <a:pt x="146285" y="300790"/>
                      </a:cubicBezTo>
                      <a:cubicBezTo>
                        <a:pt x="138264" y="427122"/>
                        <a:pt x="-52236" y="631659"/>
                        <a:pt x="13938" y="757990"/>
                      </a:cubicBezTo>
                      <a:cubicBezTo>
                        <a:pt x="80112" y="884321"/>
                        <a:pt x="330769" y="1006642"/>
                        <a:pt x="543327" y="1058779"/>
                      </a:cubicBezTo>
                      <a:cubicBezTo>
                        <a:pt x="755885" y="1110916"/>
                        <a:pt x="1022585" y="1090863"/>
                        <a:pt x="1289285" y="1070811"/>
                      </a:cubicBezTo>
                    </a:path>
                  </a:pathLst>
                </a:custGeom>
                <a:noFill/>
                <a:ln w="31750">
                  <a:solidFill>
                    <a:srgbClr val="FF0000"/>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Shape 11">
                  <a:extLst>
                    <a:ext uri="{FF2B5EF4-FFF2-40B4-BE49-F238E27FC236}">
                      <a16:creationId xmlns:a16="http://schemas.microsoft.com/office/drawing/2014/main" id="{1383AA9E-559C-4231-908C-FA7B8F8D0E64}"/>
                    </a:ext>
                  </a:extLst>
                </p:cNvPr>
                <p:cNvSpPr/>
                <p:nvPr/>
              </p:nvSpPr>
              <p:spPr>
                <a:xfrm>
                  <a:off x="5799221" y="3801979"/>
                  <a:ext cx="2803358" cy="1648326"/>
                </a:xfrm>
                <a:custGeom>
                  <a:avLst/>
                  <a:gdLst>
                    <a:gd name="connsiteX0" fmla="*/ 0 w 2635316"/>
                    <a:gd name="connsiteY0" fmla="*/ 1648326 h 1648326"/>
                    <a:gd name="connsiteX1" fmla="*/ 685800 w 2635316"/>
                    <a:gd name="connsiteY1" fmla="*/ 1479884 h 1648326"/>
                    <a:gd name="connsiteX2" fmla="*/ 2370221 w 2635316"/>
                    <a:gd name="connsiteY2" fmla="*/ 1311442 h 1648326"/>
                    <a:gd name="connsiteX3" fmla="*/ 2526632 w 2635316"/>
                    <a:gd name="connsiteY3" fmla="*/ 806116 h 1648326"/>
                    <a:gd name="connsiteX4" fmla="*/ 1323474 w 2635316"/>
                    <a:gd name="connsiteY4" fmla="*/ 673768 h 1648326"/>
                    <a:gd name="connsiteX5" fmla="*/ 854242 w 2635316"/>
                    <a:gd name="connsiteY5" fmla="*/ 385010 h 1648326"/>
                    <a:gd name="connsiteX6" fmla="*/ 757990 w 2635316"/>
                    <a:gd name="connsiteY6" fmla="*/ 0 h 1648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35316" h="1648326">
                      <a:moveTo>
                        <a:pt x="0" y="1648326"/>
                      </a:moveTo>
                      <a:cubicBezTo>
                        <a:pt x="145381" y="1592178"/>
                        <a:pt x="290763" y="1536031"/>
                        <a:pt x="685800" y="1479884"/>
                      </a:cubicBezTo>
                      <a:cubicBezTo>
                        <a:pt x="1080837" y="1423737"/>
                        <a:pt x="2063416" y="1423737"/>
                        <a:pt x="2370221" y="1311442"/>
                      </a:cubicBezTo>
                      <a:cubicBezTo>
                        <a:pt x="2677026" y="1199147"/>
                        <a:pt x="2701090" y="912395"/>
                        <a:pt x="2526632" y="806116"/>
                      </a:cubicBezTo>
                      <a:cubicBezTo>
                        <a:pt x="2352174" y="699837"/>
                        <a:pt x="1602206" y="743952"/>
                        <a:pt x="1323474" y="673768"/>
                      </a:cubicBezTo>
                      <a:cubicBezTo>
                        <a:pt x="1044742" y="603584"/>
                        <a:pt x="948489" y="497305"/>
                        <a:pt x="854242" y="385010"/>
                      </a:cubicBezTo>
                      <a:cubicBezTo>
                        <a:pt x="759995" y="272715"/>
                        <a:pt x="758992" y="136357"/>
                        <a:pt x="757990" y="0"/>
                      </a:cubicBezTo>
                    </a:path>
                  </a:pathLst>
                </a:custGeom>
                <a:noFill/>
                <a:ln w="508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CE0C2AC5-0D9E-45CE-9F6D-6FAE97AAB23B}"/>
                    </a:ext>
                  </a:extLst>
                </p:cNvPr>
                <p:cNvPicPr>
                  <a:picLocks noChangeAspect="1"/>
                </p:cNvPicPr>
                <p:nvPr/>
              </p:nvPicPr>
              <p:blipFill>
                <a:blip r:embed="rId5"/>
                <a:stretch>
                  <a:fillRect/>
                </a:stretch>
              </p:blipFill>
              <p:spPr>
                <a:xfrm>
                  <a:off x="5722668" y="1848936"/>
                  <a:ext cx="3609425" cy="1979772"/>
                </a:xfrm>
                <a:prstGeom prst="rect">
                  <a:avLst/>
                </a:prstGeom>
              </p:spPr>
            </p:pic>
          </p:grpSp>
        </p:grpSp>
      </p:grpSp>
    </p:spTree>
    <p:extLst>
      <p:ext uri="{BB962C8B-B14F-4D97-AF65-F5344CB8AC3E}">
        <p14:creationId xmlns:p14="http://schemas.microsoft.com/office/powerpoint/2010/main" val="31274133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4B69C90-8BB8-4978-90EA-022D198FF84A}"/>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Oscilloscope graph</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Text Placeholder 16"/>
          <p:cNvSpPr txBox="1">
            <a:spLocks/>
          </p:cNvSpPr>
          <p:nvPr/>
        </p:nvSpPr>
        <p:spPr>
          <a:xfrm>
            <a:off x="457200" y="863125"/>
            <a:ext cx="7467599" cy="14736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1800"/>
              </a:spcAft>
              <a:buClrTx/>
              <a:buSzTx/>
              <a:buFont typeface="+mj-lt"/>
              <a:buNone/>
              <a:tabLst/>
              <a:defRPr/>
            </a:pPr>
            <a:r>
              <a:rPr kumimoji="0" lang="en-US" sz="14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To do: </a:t>
            </a:r>
            <a:r>
              <a:rPr kumimoji="0" lang="en-US" sz="14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use </a:t>
            </a:r>
            <a:r>
              <a:rPr kumimoji="0" lang="en-US" sz="1400" i="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all</a:t>
            </a:r>
            <a:r>
              <a:rPr lang="en-US" sz="1400" dirty="0"/>
              <a:t> the statements to explain how a graph of a sound wave is made on an oscilloscope</a:t>
            </a:r>
            <a:r>
              <a:rPr kumimoji="0" lang="en-US" sz="14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t>
            </a:r>
          </a:p>
          <a:p>
            <a:pPr>
              <a:defRPr/>
            </a:pPr>
            <a:r>
              <a:rPr lang="en-GB" sz="1400" b="1" dirty="0"/>
              <a:t>Start with: </a:t>
            </a:r>
          </a:p>
          <a:p>
            <a:pPr>
              <a:defRPr/>
            </a:pPr>
            <a:r>
              <a:rPr lang="en-GB" sz="1600" dirty="0"/>
              <a:t>Inside a microphone is a thin diaphragm that can move.</a:t>
            </a:r>
          </a:p>
        </p:txBody>
      </p:sp>
      <p:grpSp>
        <p:nvGrpSpPr>
          <p:cNvPr id="2" name="Group 1">
            <a:extLst>
              <a:ext uri="{FF2B5EF4-FFF2-40B4-BE49-F238E27FC236}">
                <a16:creationId xmlns:a16="http://schemas.microsoft.com/office/drawing/2014/main" id="{CECDC87C-BC9A-46C6-A7EC-F9F0D8D85D6E}"/>
              </a:ext>
            </a:extLst>
          </p:cNvPr>
          <p:cNvGrpSpPr/>
          <p:nvPr/>
        </p:nvGrpSpPr>
        <p:grpSpPr>
          <a:xfrm>
            <a:off x="348113" y="2386245"/>
            <a:ext cx="8412012" cy="2882889"/>
            <a:chOff x="457200" y="2574808"/>
            <a:chExt cx="8412012" cy="2882889"/>
          </a:xfrm>
        </p:grpSpPr>
        <p:sp>
          <p:nvSpPr>
            <p:cNvPr id="31" name="TextBox 30"/>
            <p:cNvSpPr txBox="1"/>
            <p:nvPr/>
          </p:nvSpPr>
          <p:spPr>
            <a:xfrm>
              <a:off x="457200" y="3319771"/>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When it is on, the dot moves across the screen at a steady speed. </a:t>
              </a:r>
            </a:p>
          </p:txBody>
        </p:sp>
        <p:sp>
          <p:nvSpPr>
            <p:cNvPr id="32" name="TextBox 31"/>
            <p:cNvSpPr txBox="1"/>
            <p:nvPr/>
          </p:nvSpPr>
          <p:spPr>
            <a:xfrm>
              <a:off x="457200" y="4064734"/>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 soundwave can move it backwards and forwards.</a:t>
              </a:r>
            </a:p>
          </p:txBody>
        </p:sp>
        <p:sp>
          <p:nvSpPr>
            <p:cNvPr id="22" name="TextBox 21"/>
            <p:cNvSpPr txBox="1"/>
            <p:nvPr/>
          </p:nvSpPr>
          <p:spPr>
            <a:xfrm>
              <a:off x="457200" y="2574808"/>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 negative p.d. is made when it moves the other way.</a:t>
              </a:r>
            </a:p>
          </p:txBody>
        </p:sp>
        <p:sp>
          <p:nvSpPr>
            <p:cNvPr id="27" name="TextBox 26"/>
            <p:cNvSpPr txBox="1"/>
            <p:nvPr/>
          </p:nvSpPr>
          <p:spPr>
            <a:xfrm>
              <a:off x="457200" y="4809697"/>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This makes the dot on the oscilloscope move up or down. </a:t>
              </a:r>
            </a:p>
          </p:txBody>
        </p:sp>
        <p:sp>
          <p:nvSpPr>
            <p:cNvPr id="46" name="TextBox 45"/>
            <p:cNvSpPr txBox="1"/>
            <p:nvPr/>
          </p:nvSpPr>
          <p:spPr>
            <a:xfrm>
              <a:off x="4729212" y="3319771"/>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When it is off, a sound wave can only move the dot up or down.</a:t>
              </a:r>
            </a:p>
          </p:txBody>
        </p:sp>
        <p:sp>
          <p:nvSpPr>
            <p:cNvPr id="47" name="TextBox 46"/>
            <p:cNvSpPr txBox="1"/>
            <p:nvPr/>
          </p:nvSpPr>
          <p:spPr>
            <a:xfrm>
              <a:off x="4729212" y="4064734"/>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Changing the time-base changes the scale on the time axis.</a:t>
              </a:r>
            </a:p>
          </p:txBody>
        </p:sp>
        <p:sp>
          <p:nvSpPr>
            <p:cNvPr id="49" name="TextBox 48"/>
            <p:cNvSpPr txBox="1"/>
            <p:nvPr/>
          </p:nvSpPr>
          <p:spPr>
            <a:xfrm>
              <a:off x="4729212" y="2574808"/>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 positive p.d. is made when it moves one way.</a:t>
              </a:r>
            </a:p>
          </p:txBody>
        </p:sp>
        <p:sp>
          <p:nvSpPr>
            <p:cNvPr id="50" name="TextBox 49"/>
            <p:cNvSpPr txBox="1"/>
            <p:nvPr/>
          </p:nvSpPr>
          <p:spPr>
            <a:xfrm>
              <a:off x="4729212" y="4809697"/>
              <a:ext cx="41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time-base changes how quickly the dot moves across the screen.</a:t>
              </a:r>
            </a:p>
          </p:txBody>
        </p:sp>
      </p:grpSp>
      <p:pic>
        <p:nvPicPr>
          <p:cNvPr id="3" name="Picture 2">
            <a:extLst>
              <a:ext uri="{FF2B5EF4-FFF2-40B4-BE49-F238E27FC236}">
                <a16:creationId xmlns:a16="http://schemas.microsoft.com/office/drawing/2014/main" id="{99C33494-454A-491D-A65A-AA075F0F5F38}"/>
              </a:ext>
            </a:extLst>
          </p:cNvPr>
          <p:cNvPicPr>
            <a:picLocks noChangeAspect="1"/>
          </p:cNvPicPr>
          <p:nvPr/>
        </p:nvPicPr>
        <p:blipFill>
          <a:blip r:embed="rId4"/>
          <a:stretch>
            <a:fillRect/>
          </a:stretch>
        </p:blipFill>
        <p:spPr>
          <a:xfrm>
            <a:off x="6606166" y="1248693"/>
            <a:ext cx="2153959" cy="921646"/>
          </a:xfrm>
          <a:prstGeom prst="rect">
            <a:avLst/>
          </a:prstGeom>
        </p:spPr>
      </p:pic>
    </p:spTree>
    <p:extLst>
      <p:ext uri="{BB962C8B-B14F-4D97-AF65-F5344CB8AC3E}">
        <p14:creationId xmlns:p14="http://schemas.microsoft.com/office/powerpoint/2010/main" val="1481432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B1C3E6B-2150-4C18-BC72-A9ED90D5F569}"/>
              </a:ext>
            </a:extLst>
          </p:cNvPr>
          <p:cNvPicPr>
            <a:picLocks noChangeAspect="1"/>
          </p:cNvPicPr>
          <p:nvPr/>
        </p:nvPicPr>
        <p:blipFill>
          <a:blip r:embed="rId3"/>
          <a:stretch>
            <a:fillRect/>
          </a:stretch>
        </p:blipFill>
        <p:spPr>
          <a:xfrm>
            <a:off x="0" y="651781"/>
            <a:ext cx="9144000" cy="6203552"/>
          </a:xfrm>
          <a:prstGeom prst="rect">
            <a:avLst/>
          </a:prstGeom>
        </p:spPr>
      </p:pic>
      <p:sp>
        <p:nvSpPr>
          <p:cNvPr id="4"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Section 1: Diagnostic questions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 name="TextBox 6">
            <a:hlinkClick r:id="rId4"/>
          </p:cNvPr>
          <p:cNvSpPr txBox="1"/>
          <p:nvPr/>
        </p:nvSpPr>
        <p:spPr>
          <a:xfrm>
            <a:off x="457200" y="2839454"/>
            <a:ext cx="8285163" cy="3323987"/>
          </a:xfrm>
          <a:prstGeom prst="rect">
            <a:avLst/>
          </a:prstGeom>
          <a:noFill/>
          <a:ln w="12700">
            <a:solidFill>
              <a:schemeClr val="bg1">
                <a:lumMod val="50000"/>
              </a:schemeClr>
            </a:solidFill>
          </a:ln>
        </p:spPr>
        <p:txBody>
          <a:bodyPr wrap="square" rtlCol="0">
            <a:spAutoFit/>
          </a:bodyPr>
          <a:lstStyle/>
          <a:p>
            <a:pPr algn="ctr">
              <a:spcAft>
                <a:spcPts val="600"/>
              </a:spcAft>
            </a:pPr>
            <a:r>
              <a:rPr lang="en-GB" dirty="0"/>
              <a:t>A zip file containing all the resources for this key concept can be downloaded from </a:t>
            </a:r>
            <a:r>
              <a:rPr lang="en-GB" b="1" dirty="0">
                <a:solidFill>
                  <a:srgbClr val="006580"/>
                </a:solidFill>
              </a:rPr>
              <a:t>www.BestEvidenceScienceTeaching.org</a:t>
            </a:r>
          </a:p>
          <a:p>
            <a:pPr>
              <a:spcAft>
                <a:spcPts val="600"/>
              </a:spcAft>
            </a:pPr>
            <a:endParaRPr lang="en-GB" b="1" dirty="0"/>
          </a:p>
          <a:p>
            <a:pPr>
              <a:spcAft>
                <a:spcPts val="1200"/>
              </a:spcAft>
            </a:pPr>
            <a:r>
              <a:rPr lang="en-GB" dirty="0"/>
              <a:t>The zip file provides:</a:t>
            </a:r>
          </a:p>
          <a:p>
            <a:pPr marL="285750" indent="-285750">
              <a:spcAft>
                <a:spcPts val="1200"/>
              </a:spcAft>
              <a:buFont typeface="Arial" panose="020B0604020202020204" pitchFamily="34" charset="0"/>
              <a:buChar char="•"/>
            </a:pPr>
            <a:r>
              <a:rPr lang="en-GB" b="1" dirty="0"/>
              <a:t>Teacher guidance</a:t>
            </a:r>
            <a:r>
              <a:rPr lang="en-GB" dirty="0"/>
              <a:t> for this key concept, including a summary of the research evidence on relevant preconceptions and misunderstandings.</a:t>
            </a:r>
          </a:p>
          <a:p>
            <a:pPr marL="285750" indent="-285750">
              <a:spcAft>
                <a:spcPts val="1200"/>
              </a:spcAft>
              <a:buFont typeface="Arial" panose="020B0604020202020204" pitchFamily="34" charset="0"/>
              <a:buChar char="•"/>
            </a:pPr>
            <a:r>
              <a:rPr lang="en-GB" dirty="0"/>
              <a:t>A full set of editable and printable </a:t>
            </a:r>
            <a:r>
              <a:rPr lang="en-GB" b="1" dirty="0"/>
              <a:t>student sheets and teacher notes</a:t>
            </a:r>
            <a:r>
              <a:rPr lang="en-GB" dirty="0"/>
              <a:t> for each diagnostic question. The teacher notes include a summary of research evidence, guidance for using the activity, expected answers and suggestions of how to respond to students’ misunderstandings.</a:t>
            </a:r>
          </a:p>
        </p:txBody>
      </p:sp>
      <p:sp>
        <p:nvSpPr>
          <p:cNvPr id="8" name="Text Placeholder 16"/>
          <p:cNvSpPr txBox="1">
            <a:spLocks/>
          </p:cNvSpPr>
          <p:nvPr/>
        </p:nvSpPr>
        <p:spPr>
          <a:xfrm>
            <a:off x="457200" y="863125"/>
            <a:ext cx="8285163" cy="191394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t>Use diagnostic questions to identify quickly where your students are in their conceptual progression, and what preconceptions and misunderstandings they may have. </a:t>
            </a:r>
          </a:p>
          <a:p>
            <a:pPr marL="285750" indent="-285750">
              <a:buFont typeface="Arial" panose="020B0604020202020204" pitchFamily="34" charset="0"/>
              <a:buChar char="•"/>
            </a:pPr>
            <a:r>
              <a:rPr lang="en-GB" sz="1600" dirty="0"/>
              <a:t>Then decide how to best focus and sequence your teaching. </a:t>
            </a:r>
          </a:p>
          <a:p>
            <a:pPr marL="285750" indent="-285750">
              <a:buFont typeface="Arial" panose="020B0604020202020204" pitchFamily="34" charset="0"/>
              <a:buChar char="•"/>
            </a:pPr>
            <a:r>
              <a:rPr lang="en-GB" sz="1600" dirty="0"/>
              <a:t>Use further diagnostic questions and response activities to move student</a:t>
            </a:r>
            <a:r>
              <a:rPr lang="en-GB" sz="1600" dirty="0">
                <a:solidFill>
                  <a:schemeClr val="tx1"/>
                </a:solidFill>
              </a:rPr>
              <a:t>s’</a:t>
            </a:r>
            <a:r>
              <a:rPr lang="en-GB" sz="1600" dirty="0"/>
              <a:t> understanding forwards.</a:t>
            </a:r>
          </a:p>
        </p:txBody>
      </p:sp>
    </p:spTree>
    <p:extLst>
      <p:ext uri="{BB962C8B-B14F-4D97-AF65-F5344CB8AC3E}">
        <p14:creationId xmlns:p14="http://schemas.microsoft.com/office/powerpoint/2010/main" val="22639745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4B69C90-8BB8-4978-90EA-022D198FF84A}"/>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Oscilloscope graph</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Text Placeholder 16"/>
          <p:cNvSpPr txBox="1">
            <a:spLocks/>
          </p:cNvSpPr>
          <p:nvPr/>
        </p:nvSpPr>
        <p:spPr>
          <a:xfrm>
            <a:off x="457200" y="863125"/>
            <a:ext cx="7467599" cy="46994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1200"/>
              </a:spcAft>
              <a:buClrTx/>
              <a:buSzTx/>
              <a:buFont typeface="+mj-lt"/>
              <a:buNone/>
              <a:tabLst/>
              <a:defRPr/>
            </a:pPr>
            <a:r>
              <a:rPr kumimoji="0" lang="en-US" sz="14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Answer:</a:t>
            </a:r>
            <a:endParaRPr lang="en-US" sz="1400" baseline="0" dirty="0"/>
          </a:p>
          <a:p>
            <a:pPr marL="342900" marR="0" lvl="0" indent="-342900" algn="l" defTabSz="914400" rtl="0" eaLnBrk="1" fontAlgn="auto" latinLnBrk="0" hangingPunct="1">
              <a:lnSpc>
                <a:spcPct val="114000"/>
              </a:lnSpc>
              <a:spcBef>
                <a:spcPct val="20000"/>
              </a:spcBef>
              <a:buClrTx/>
              <a:buSzTx/>
              <a:buFont typeface="+mj-lt"/>
              <a:buAutoNum type="arabicPeriod"/>
              <a:tabLst/>
              <a:defRPr/>
            </a:pPr>
            <a:r>
              <a:rPr lang="en-GB" sz="1600" dirty="0"/>
              <a:t>Inside a microphone is a thin diaphragm that can move.</a:t>
            </a:r>
          </a:p>
          <a:p>
            <a:pPr marL="342900" lvl="0" indent="-342900">
              <a:buFont typeface="+mj-lt"/>
              <a:buAutoNum type="arabicPeriod"/>
              <a:defRPr/>
            </a:pPr>
            <a:r>
              <a:rPr lang="en-GB" sz="1600" dirty="0"/>
              <a:t>A soundwave can move it backwards and forwards.</a:t>
            </a:r>
          </a:p>
          <a:p>
            <a:pPr marL="342900" lvl="0" indent="-342900">
              <a:buFont typeface="+mj-lt"/>
              <a:buAutoNum type="arabicPeriod"/>
              <a:defRPr/>
            </a:pPr>
            <a:r>
              <a:rPr lang="en-GB" sz="1600" dirty="0"/>
              <a:t>A positive p.d. is made when it moves one way.</a:t>
            </a:r>
          </a:p>
          <a:p>
            <a:pPr marL="342900" lvl="0" indent="-342900">
              <a:buFont typeface="+mj-lt"/>
              <a:buAutoNum type="arabicPeriod"/>
              <a:defRPr/>
            </a:pPr>
            <a:r>
              <a:rPr lang="en-GB" sz="1600" dirty="0"/>
              <a:t>A negative p.d. is made when it moves the other way.</a:t>
            </a:r>
          </a:p>
          <a:p>
            <a:pPr marL="342900" lvl="0" indent="-342900">
              <a:buFont typeface="+mj-lt"/>
              <a:buAutoNum type="arabicPeriod"/>
              <a:defRPr/>
            </a:pPr>
            <a:r>
              <a:rPr lang="en-GB" sz="1600" dirty="0"/>
              <a:t>This makes the dot on the oscilloscope move up or down.</a:t>
            </a:r>
          </a:p>
          <a:p>
            <a:pPr marL="342900" lvl="0" indent="-342900">
              <a:buFont typeface="+mj-lt"/>
              <a:buAutoNum type="arabicPeriod"/>
              <a:defRPr/>
            </a:pPr>
            <a:r>
              <a:rPr lang="en-GB" sz="1600" dirty="0"/>
              <a:t>The time-base changes how quickly the dot moves across the screen.</a:t>
            </a:r>
          </a:p>
          <a:p>
            <a:pPr marL="342900" lvl="0" indent="-342900">
              <a:buFont typeface="+mj-lt"/>
              <a:buAutoNum type="arabicPeriod"/>
              <a:defRPr/>
            </a:pPr>
            <a:r>
              <a:rPr lang="en-GB" sz="1600" dirty="0"/>
              <a:t>When it is off, a sound wave can only move the dot up or down.</a:t>
            </a:r>
          </a:p>
          <a:p>
            <a:pPr marL="342900" lvl="0" indent="-342900">
              <a:buFont typeface="+mj-lt"/>
              <a:buAutoNum type="arabicPeriod"/>
              <a:defRPr/>
            </a:pPr>
            <a:r>
              <a:rPr lang="en-GB" sz="1600" dirty="0"/>
              <a:t>When it is on, the dot moves across the screen at a steady speed. </a:t>
            </a:r>
          </a:p>
          <a:p>
            <a:pPr marL="342900" lvl="0" indent="-342900">
              <a:buFont typeface="+mj-lt"/>
              <a:buAutoNum type="arabicPeriod"/>
              <a:defRPr/>
            </a:pPr>
            <a:r>
              <a:rPr lang="en-GB" sz="1600" dirty="0"/>
              <a:t>Changing the time-base changes the scale on the time axis.</a:t>
            </a:r>
          </a:p>
          <a:p>
            <a:pPr marL="0" marR="0" lvl="0" indent="0" algn="l" defTabSz="914400" rtl="0" eaLnBrk="1" fontAlgn="auto" latinLnBrk="0" hangingPunct="1">
              <a:lnSpc>
                <a:spcPct val="114000"/>
              </a:lnSpc>
              <a:spcBef>
                <a:spcPct val="20000"/>
              </a:spcBef>
              <a:spcAft>
                <a:spcPts val="1800"/>
              </a:spcAft>
              <a:buClrTx/>
              <a:buSzTx/>
              <a:buFont typeface="+mj-lt"/>
              <a:buNone/>
              <a:tabLst/>
              <a:defRPr/>
            </a:pPr>
            <a:endParaRPr lang="en-GB" sz="1600" dirty="0"/>
          </a:p>
        </p:txBody>
      </p:sp>
      <p:pic>
        <p:nvPicPr>
          <p:cNvPr id="15" name="Picture 14">
            <a:extLst>
              <a:ext uri="{FF2B5EF4-FFF2-40B4-BE49-F238E27FC236}">
                <a16:creationId xmlns:a16="http://schemas.microsoft.com/office/drawing/2014/main" id="{453EDEB0-5427-424F-8A91-BB7A899DA374}"/>
              </a:ext>
            </a:extLst>
          </p:cNvPr>
          <p:cNvPicPr>
            <a:picLocks noChangeAspect="1"/>
          </p:cNvPicPr>
          <p:nvPr/>
        </p:nvPicPr>
        <p:blipFill>
          <a:blip r:embed="rId4"/>
          <a:stretch>
            <a:fillRect/>
          </a:stretch>
        </p:blipFill>
        <p:spPr>
          <a:xfrm>
            <a:off x="5976512" y="4952913"/>
            <a:ext cx="2153959" cy="921646"/>
          </a:xfrm>
          <a:prstGeom prst="rect">
            <a:avLst/>
          </a:prstGeom>
        </p:spPr>
      </p:pic>
      <p:sp>
        <p:nvSpPr>
          <p:cNvPr id="7" name="Rounded Rectangle 18">
            <a:hlinkClick r:id="rId5" action="ppaction://hlinksldjump"/>
            <a:extLst>
              <a:ext uri="{FF2B5EF4-FFF2-40B4-BE49-F238E27FC236}">
                <a16:creationId xmlns:a16="http://schemas.microsoft.com/office/drawing/2014/main" id="{5C76105F-6938-4F73-89C4-16EA2393CACC}"/>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26985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fade">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fade">
                                      <p:cBhvr>
                                        <p:cTn id="27" dur="500"/>
                                        <p:tgtEl>
                                          <p:spTgt spid="6">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Effect transition="in" filter="fade">
                                      <p:cBhvr>
                                        <p:cTn id="32" dur="500"/>
                                        <p:tgtEl>
                                          <p:spTgt spid="6">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fade">
                                      <p:cBhvr>
                                        <p:cTn id="37" dur="500"/>
                                        <p:tgtEl>
                                          <p:spTgt spid="6">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
                                            <p:txEl>
                                              <p:pRg st="9" end="9"/>
                                            </p:txEl>
                                          </p:spTgt>
                                        </p:tgtEl>
                                        <p:attrNameLst>
                                          <p:attrName>style.visibility</p:attrName>
                                        </p:attrNameLst>
                                      </p:cBhvr>
                                      <p:to>
                                        <p:strVal val="visible"/>
                                      </p:to>
                                    </p:set>
                                    <p:animEffect transition="in" filter="fade">
                                      <p:cBhvr>
                                        <p:cTn id="42" dur="500"/>
                                        <p:tgtEl>
                                          <p:spTgt spid="6">
                                            <p:txEl>
                                              <p:pRg st="9" end="9"/>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E572CFEC-CC80-4683-B985-A577E40CDA05}"/>
              </a:ext>
            </a:extLst>
          </p:cNvPr>
          <p:cNvPicPr>
            <a:picLocks noChangeAspect="1"/>
          </p:cNvPicPr>
          <p:nvPr/>
        </p:nvPicPr>
        <p:blipFill>
          <a:blip r:embed="rId3"/>
          <a:stretch>
            <a:fillRect/>
          </a:stretch>
        </p:blipFill>
        <p:spPr>
          <a:xfrm>
            <a:off x="-6019" y="664242"/>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Explaining longitudinal waves</a:t>
            </a:r>
            <a:endParaRPr lang="en-GB" dirty="0"/>
          </a:p>
        </p:txBody>
      </p:sp>
      <p:sp>
        <p:nvSpPr>
          <p:cNvPr id="76" name="Text Placeholder 16">
            <a:extLst>
              <a:ext uri="{FF2B5EF4-FFF2-40B4-BE49-F238E27FC236}">
                <a16:creationId xmlns:a16="http://schemas.microsoft.com/office/drawing/2014/main" id="{28E15016-5BB3-4584-8740-2502DC7CD116}"/>
              </a:ext>
            </a:extLst>
          </p:cNvPr>
          <p:cNvSpPr txBox="1">
            <a:spLocks/>
          </p:cNvSpPr>
          <p:nvPr/>
        </p:nvSpPr>
        <p:spPr>
          <a:xfrm>
            <a:off x="307887" y="863125"/>
            <a:ext cx="8492463" cy="9656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In a longitudinal wave the particles move forwards and backwards.</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This creates a longitudinal wave.</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a:t>
            </a:r>
          </a:p>
        </p:txBody>
      </p:sp>
      <p:grpSp>
        <p:nvGrpSpPr>
          <p:cNvPr id="2" name="Group 1">
            <a:extLst>
              <a:ext uri="{FF2B5EF4-FFF2-40B4-BE49-F238E27FC236}">
                <a16:creationId xmlns:a16="http://schemas.microsoft.com/office/drawing/2014/main" id="{5589F338-6C54-48C4-9158-F5107F9E107D}"/>
              </a:ext>
            </a:extLst>
          </p:cNvPr>
          <p:cNvGrpSpPr/>
          <p:nvPr/>
        </p:nvGrpSpPr>
        <p:grpSpPr>
          <a:xfrm>
            <a:off x="41724" y="1929470"/>
            <a:ext cx="8919294" cy="517395"/>
            <a:chOff x="41724" y="1929470"/>
            <a:chExt cx="8919294" cy="517395"/>
          </a:xfrm>
        </p:grpSpPr>
        <p:grpSp>
          <p:nvGrpSpPr>
            <p:cNvPr id="94" name="Group 93">
              <a:extLst>
                <a:ext uri="{FF2B5EF4-FFF2-40B4-BE49-F238E27FC236}">
                  <a16:creationId xmlns:a16="http://schemas.microsoft.com/office/drawing/2014/main" id="{E21E2C4D-49D7-49C7-8FC4-3ED28C06DDC1}"/>
                </a:ext>
              </a:extLst>
            </p:cNvPr>
            <p:cNvGrpSpPr/>
            <p:nvPr/>
          </p:nvGrpSpPr>
          <p:grpSpPr>
            <a:xfrm>
              <a:off x="147218" y="2302865"/>
              <a:ext cx="8813800" cy="144000"/>
              <a:chOff x="182100" y="2463800"/>
              <a:chExt cx="8813800" cy="144000"/>
            </a:xfrm>
          </p:grpSpPr>
          <p:sp>
            <p:nvSpPr>
              <p:cNvPr id="95" name="Oval 94">
                <a:extLst>
                  <a:ext uri="{FF2B5EF4-FFF2-40B4-BE49-F238E27FC236}">
                    <a16:creationId xmlns:a16="http://schemas.microsoft.com/office/drawing/2014/main" id="{8A95406E-7A28-47FE-9437-E77D1F1911AF}"/>
                  </a:ext>
                </a:extLst>
              </p:cNvPr>
              <p:cNvSpPr/>
              <p:nvPr/>
            </p:nvSpPr>
            <p:spPr>
              <a:xfrm>
                <a:off x="182100"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Oval 95">
                <a:extLst>
                  <a:ext uri="{FF2B5EF4-FFF2-40B4-BE49-F238E27FC236}">
                    <a16:creationId xmlns:a16="http://schemas.microsoft.com/office/drawing/2014/main" id="{6E4FD1A5-881A-41CB-8097-37EBE83AB556}"/>
                  </a:ext>
                </a:extLst>
              </p:cNvPr>
              <p:cNvSpPr/>
              <p:nvPr/>
            </p:nvSpPr>
            <p:spPr>
              <a:xfrm>
                <a:off x="760087"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Oval 96">
                <a:extLst>
                  <a:ext uri="{FF2B5EF4-FFF2-40B4-BE49-F238E27FC236}">
                    <a16:creationId xmlns:a16="http://schemas.microsoft.com/office/drawing/2014/main" id="{0FD9AC87-2E77-4262-B32D-BA87461DFB8A}"/>
                  </a:ext>
                </a:extLst>
              </p:cNvPr>
              <p:cNvSpPr/>
              <p:nvPr/>
            </p:nvSpPr>
            <p:spPr>
              <a:xfrm>
                <a:off x="1338074"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Oval 97">
                <a:extLst>
                  <a:ext uri="{FF2B5EF4-FFF2-40B4-BE49-F238E27FC236}">
                    <a16:creationId xmlns:a16="http://schemas.microsoft.com/office/drawing/2014/main" id="{3C5AA0E8-2B46-4A18-82B1-5308700DE5DA}"/>
                  </a:ext>
                </a:extLst>
              </p:cNvPr>
              <p:cNvSpPr/>
              <p:nvPr/>
            </p:nvSpPr>
            <p:spPr>
              <a:xfrm>
                <a:off x="1916061"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Oval 98">
                <a:extLst>
                  <a:ext uri="{FF2B5EF4-FFF2-40B4-BE49-F238E27FC236}">
                    <a16:creationId xmlns:a16="http://schemas.microsoft.com/office/drawing/2014/main" id="{09B99F1E-AD5D-4D37-B339-4996FD1BA875}"/>
                  </a:ext>
                </a:extLst>
              </p:cNvPr>
              <p:cNvSpPr/>
              <p:nvPr/>
            </p:nvSpPr>
            <p:spPr>
              <a:xfrm>
                <a:off x="2494048"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Oval 99">
                <a:extLst>
                  <a:ext uri="{FF2B5EF4-FFF2-40B4-BE49-F238E27FC236}">
                    <a16:creationId xmlns:a16="http://schemas.microsoft.com/office/drawing/2014/main" id="{CBE70811-E707-4EAE-BF34-54C8096BF1DB}"/>
                  </a:ext>
                </a:extLst>
              </p:cNvPr>
              <p:cNvSpPr/>
              <p:nvPr/>
            </p:nvSpPr>
            <p:spPr>
              <a:xfrm>
                <a:off x="3072035"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Oval 100">
                <a:extLst>
                  <a:ext uri="{FF2B5EF4-FFF2-40B4-BE49-F238E27FC236}">
                    <a16:creationId xmlns:a16="http://schemas.microsoft.com/office/drawing/2014/main" id="{D3698AE6-883A-4425-96C1-464CE4F8DE90}"/>
                  </a:ext>
                </a:extLst>
              </p:cNvPr>
              <p:cNvSpPr/>
              <p:nvPr/>
            </p:nvSpPr>
            <p:spPr>
              <a:xfrm>
                <a:off x="3650022"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Oval 101">
                <a:extLst>
                  <a:ext uri="{FF2B5EF4-FFF2-40B4-BE49-F238E27FC236}">
                    <a16:creationId xmlns:a16="http://schemas.microsoft.com/office/drawing/2014/main" id="{216F82DD-3B80-4E74-9AB2-3C121CB8D89B}"/>
                  </a:ext>
                </a:extLst>
              </p:cNvPr>
              <p:cNvSpPr/>
              <p:nvPr/>
            </p:nvSpPr>
            <p:spPr>
              <a:xfrm>
                <a:off x="4228009"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Oval 102">
                <a:extLst>
                  <a:ext uri="{FF2B5EF4-FFF2-40B4-BE49-F238E27FC236}">
                    <a16:creationId xmlns:a16="http://schemas.microsoft.com/office/drawing/2014/main" id="{8954985B-ED41-4080-86E0-EA4800878135}"/>
                  </a:ext>
                </a:extLst>
              </p:cNvPr>
              <p:cNvSpPr/>
              <p:nvPr/>
            </p:nvSpPr>
            <p:spPr>
              <a:xfrm>
                <a:off x="4805996"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Oval 103">
                <a:extLst>
                  <a:ext uri="{FF2B5EF4-FFF2-40B4-BE49-F238E27FC236}">
                    <a16:creationId xmlns:a16="http://schemas.microsoft.com/office/drawing/2014/main" id="{71F5FA60-E8B5-4834-9EB2-111939312CA2}"/>
                  </a:ext>
                </a:extLst>
              </p:cNvPr>
              <p:cNvSpPr/>
              <p:nvPr/>
            </p:nvSpPr>
            <p:spPr>
              <a:xfrm>
                <a:off x="5383983"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Oval 104">
                <a:extLst>
                  <a:ext uri="{FF2B5EF4-FFF2-40B4-BE49-F238E27FC236}">
                    <a16:creationId xmlns:a16="http://schemas.microsoft.com/office/drawing/2014/main" id="{C658516B-4221-4D2A-87B8-30EADCF41058}"/>
                  </a:ext>
                </a:extLst>
              </p:cNvPr>
              <p:cNvSpPr/>
              <p:nvPr/>
            </p:nvSpPr>
            <p:spPr>
              <a:xfrm>
                <a:off x="5961970"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Oval 105">
                <a:extLst>
                  <a:ext uri="{FF2B5EF4-FFF2-40B4-BE49-F238E27FC236}">
                    <a16:creationId xmlns:a16="http://schemas.microsoft.com/office/drawing/2014/main" id="{1A2A2657-32B4-4441-8B1B-D3C7E050EBEF}"/>
                  </a:ext>
                </a:extLst>
              </p:cNvPr>
              <p:cNvSpPr/>
              <p:nvPr/>
            </p:nvSpPr>
            <p:spPr>
              <a:xfrm>
                <a:off x="6539957"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extLst>
                  <a:ext uri="{FF2B5EF4-FFF2-40B4-BE49-F238E27FC236}">
                    <a16:creationId xmlns:a16="http://schemas.microsoft.com/office/drawing/2014/main" id="{7FA15D39-6A38-4A7E-9964-3866C2CCF511}"/>
                  </a:ext>
                </a:extLst>
              </p:cNvPr>
              <p:cNvSpPr/>
              <p:nvPr/>
            </p:nvSpPr>
            <p:spPr>
              <a:xfrm>
                <a:off x="7117944"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a:extLst>
                  <a:ext uri="{FF2B5EF4-FFF2-40B4-BE49-F238E27FC236}">
                    <a16:creationId xmlns:a16="http://schemas.microsoft.com/office/drawing/2014/main" id="{B0DC6104-B65A-491B-9C6A-8D70A817912E}"/>
                  </a:ext>
                </a:extLst>
              </p:cNvPr>
              <p:cNvSpPr/>
              <p:nvPr/>
            </p:nvSpPr>
            <p:spPr>
              <a:xfrm>
                <a:off x="7695931"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D63CF337-8ED5-4E7B-AEB0-240966E264BD}"/>
                  </a:ext>
                </a:extLst>
              </p:cNvPr>
              <p:cNvSpPr/>
              <p:nvPr/>
            </p:nvSpPr>
            <p:spPr>
              <a:xfrm>
                <a:off x="8273918"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4577A517-2ABD-4436-9571-B19C54E8BB59}"/>
                  </a:ext>
                </a:extLst>
              </p:cNvPr>
              <p:cNvSpPr/>
              <p:nvPr/>
            </p:nvSpPr>
            <p:spPr>
              <a:xfrm>
                <a:off x="8851900" y="2463800"/>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1" name="Text Placeholder 16">
              <a:extLst>
                <a:ext uri="{FF2B5EF4-FFF2-40B4-BE49-F238E27FC236}">
                  <a16:creationId xmlns:a16="http://schemas.microsoft.com/office/drawing/2014/main" id="{A606443B-07B9-4583-87E6-77BE60C7C63A}"/>
                </a:ext>
              </a:extLst>
            </p:cNvPr>
            <p:cNvSpPr txBox="1">
              <a:spLocks/>
            </p:cNvSpPr>
            <p:nvPr/>
          </p:nvSpPr>
          <p:spPr>
            <a:xfrm>
              <a:off x="41724" y="1929470"/>
              <a:ext cx="4530276" cy="46051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US" sz="1400" dirty="0"/>
                <a:t>Average position of undisturbed particles.</a:t>
              </a:r>
              <a:endParaRPr kumimoji="0" lang="en-US" sz="1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grpSp>
        <p:nvGrpSpPr>
          <p:cNvPr id="13" name="Group 12">
            <a:extLst>
              <a:ext uri="{FF2B5EF4-FFF2-40B4-BE49-F238E27FC236}">
                <a16:creationId xmlns:a16="http://schemas.microsoft.com/office/drawing/2014/main" id="{3150AE2E-D1ED-4EAA-A89E-2C41723E15BA}"/>
              </a:ext>
            </a:extLst>
          </p:cNvPr>
          <p:cNvGrpSpPr/>
          <p:nvPr/>
        </p:nvGrpSpPr>
        <p:grpSpPr>
          <a:xfrm>
            <a:off x="41724" y="3276737"/>
            <a:ext cx="8915967" cy="489281"/>
            <a:chOff x="41724" y="3276737"/>
            <a:chExt cx="8915967" cy="489281"/>
          </a:xfrm>
        </p:grpSpPr>
        <p:grpSp>
          <p:nvGrpSpPr>
            <p:cNvPr id="124" name="Group 123">
              <a:extLst>
                <a:ext uri="{FF2B5EF4-FFF2-40B4-BE49-F238E27FC236}">
                  <a16:creationId xmlns:a16="http://schemas.microsoft.com/office/drawing/2014/main" id="{2CD7CE7D-F9FA-469C-8A21-01B434280005}"/>
                </a:ext>
              </a:extLst>
            </p:cNvPr>
            <p:cNvGrpSpPr/>
            <p:nvPr/>
          </p:nvGrpSpPr>
          <p:grpSpPr>
            <a:xfrm>
              <a:off x="395891" y="3622018"/>
              <a:ext cx="8561800" cy="144000"/>
              <a:chOff x="417100" y="1944141"/>
              <a:chExt cx="8561800" cy="144000"/>
            </a:xfrm>
          </p:grpSpPr>
          <p:sp>
            <p:nvSpPr>
              <p:cNvPr id="125" name="Oval 124">
                <a:extLst>
                  <a:ext uri="{FF2B5EF4-FFF2-40B4-BE49-F238E27FC236}">
                    <a16:creationId xmlns:a16="http://schemas.microsoft.com/office/drawing/2014/main" id="{2692838D-C984-4175-9D6A-2D107B4E52F6}"/>
                  </a:ext>
                </a:extLst>
              </p:cNvPr>
              <p:cNvSpPr/>
              <p:nvPr/>
            </p:nvSpPr>
            <p:spPr>
              <a:xfrm>
                <a:off x="417100"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Oval 125">
                <a:extLst>
                  <a:ext uri="{FF2B5EF4-FFF2-40B4-BE49-F238E27FC236}">
                    <a16:creationId xmlns:a16="http://schemas.microsoft.com/office/drawing/2014/main" id="{75CBC3B7-91BE-4131-BA6C-B447B57CFB24}"/>
                  </a:ext>
                </a:extLst>
              </p:cNvPr>
              <p:cNvSpPr/>
              <p:nvPr/>
            </p:nvSpPr>
            <p:spPr>
              <a:xfrm>
                <a:off x="1103087"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Oval 126">
                <a:extLst>
                  <a:ext uri="{FF2B5EF4-FFF2-40B4-BE49-F238E27FC236}">
                    <a16:creationId xmlns:a16="http://schemas.microsoft.com/office/drawing/2014/main" id="{25460BAC-B3BA-4340-8CCA-7E60212AAC61}"/>
                  </a:ext>
                </a:extLst>
              </p:cNvPr>
              <p:cNvSpPr/>
              <p:nvPr/>
            </p:nvSpPr>
            <p:spPr>
              <a:xfrm>
                <a:off x="1573074"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Oval 127">
                <a:extLst>
                  <a:ext uri="{FF2B5EF4-FFF2-40B4-BE49-F238E27FC236}">
                    <a16:creationId xmlns:a16="http://schemas.microsoft.com/office/drawing/2014/main" id="{5678C795-51D3-4787-996D-CB0E8CC7C452}"/>
                  </a:ext>
                </a:extLst>
              </p:cNvPr>
              <p:cNvSpPr/>
              <p:nvPr/>
            </p:nvSpPr>
            <p:spPr>
              <a:xfrm>
                <a:off x="1899061"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Oval 128">
                <a:extLst>
                  <a:ext uri="{FF2B5EF4-FFF2-40B4-BE49-F238E27FC236}">
                    <a16:creationId xmlns:a16="http://schemas.microsoft.com/office/drawing/2014/main" id="{B19DEDF2-1B7C-48CE-BD0E-C6DF42CC1D46}"/>
                  </a:ext>
                </a:extLst>
              </p:cNvPr>
              <p:cNvSpPr/>
              <p:nvPr/>
            </p:nvSpPr>
            <p:spPr>
              <a:xfrm>
                <a:off x="2247578"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Oval 129">
                <a:extLst>
                  <a:ext uri="{FF2B5EF4-FFF2-40B4-BE49-F238E27FC236}">
                    <a16:creationId xmlns:a16="http://schemas.microsoft.com/office/drawing/2014/main" id="{351D7171-8531-46A8-9DE2-DC37E7D65BA1}"/>
                  </a:ext>
                </a:extLst>
              </p:cNvPr>
              <p:cNvSpPr/>
              <p:nvPr/>
            </p:nvSpPr>
            <p:spPr>
              <a:xfrm>
                <a:off x="2695035"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Oval 130">
                <a:extLst>
                  <a:ext uri="{FF2B5EF4-FFF2-40B4-BE49-F238E27FC236}">
                    <a16:creationId xmlns:a16="http://schemas.microsoft.com/office/drawing/2014/main" id="{CEDA9CDE-5808-4917-8F36-137C0AFBC082}"/>
                  </a:ext>
                </a:extLst>
              </p:cNvPr>
              <p:cNvSpPr/>
              <p:nvPr/>
            </p:nvSpPr>
            <p:spPr>
              <a:xfrm>
                <a:off x="3431100"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Oval 131">
                <a:extLst>
                  <a:ext uri="{FF2B5EF4-FFF2-40B4-BE49-F238E27FC236}">
                    <a16:creationId xmlns:a16="http://schemas.microsoft.com/office/drawing/2014/main" id="{A87B8F4C-1FE1-4CE6-AE0D-F624A1827053}"/>
                  </a:ext>
                </a:extLst>
              </p:cNvPr>
              <p:cNvSpPr/>
              <p:nvPr/>
            </p:nvSpPr>
            <p:spPr>
              <a:xfrm>
                <a:off x="4211009"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Oval 132">
                <a:extLst>
                  <a:ext uri="{FF2B5EF4-FFF2-40B4-BE49-F238E27FC236}">
                    <a16:creationId xmlns:a16="http://schemas.microsoft.com/office/drawing/2014/main" id="{ECBB0199-F514-4569-82DC-3F6376ADADA0}"/>
                  </a:ext>
                </a:extLst>
              </p:cNvPr>
              <p:cNvSpPr/>
              <p:nvPr/>
            </p:nvSpPr>
            <p:spPr>
              <a:xfrm>
                <a:off x="5040996"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Oval 133">
                <a:extLst>
                  <a:ext uri="{FF2B5EF4-FFF2-40B4-BE49-F238E27FC236}">
                    <a16:creationId xmlns:a16="http://schemas.microsoft.com/office/drawing/2014/main" id="{FACB11A7-10A6-49A9-A22D-1CD243A8B217}"/>
                  </a:ext>
                </a:extLst>
              </p:cNvPr>
              <p:cNvSpPr/>
              <p:nvPr/>
            </p:nvSpPr>
            <p:spPr>
              <a:xfrm>
                <a:off x="5654983"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Oval 134">
                <a:extLst>
                  <a:ext uri="{FF2B5EF4-FFF2-40B4-BE49-F238E27FC236}">
                    <a16:creationId xmlns:a16="http://schemas.microsoft.com/office/drawing/2014/main" id="{B503ECEB-5B51-463A-BDF5-9541F95C22CC}"/>
                  </a:ext>
                </a:extLst>
              </p:cNvPr>
              <p:cNvSpPr/>
              <p:nvPr/>
            </p:nvSpPr>
            <p:spPr>
              <a:xfrm>
                <a:off x="6196970"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6" name="Oval 135">
                <a:extLst>
                  <a:ext uri="{FF2B5EF4-FFF2-40B4-BE49-F238E27FC236}">
                    <a16:creationId xmlns:a16="http://schemas.microsoft.com/office/drawing/2014/main" id="{D91256B1-8ADE-4E53-A9D1-2DC84C862366}"/>
                  </a:ext>
                </a:extLst>
              </p:cNvPr>
              <p:cNvSpPr/>
              <p:nvPr/>
            </p:nvSpPr>
            <p:spPr>
              <a:xfrm>
                <a:off x="6522957"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Oval 136">
                <a:extLst>
                  <a:ext uri="{FF2B5EF4-FFF2-40B4-BE49-F238E27FC236}">
                    <a16:creationId xmlns:a16="http://schemas.microsoft.com/office/drawing/2014/main" id="{0C6CEB79-527C-4373-9B44-410310778E7D}"/>
                  </a:ext>
                </a:extLst>
              </p:cNvPr>
              <p:cNvSpPr/>
              <p:nvPr/>
            </p:nvSpPr>
            <p:spPr>
              <a:xfrm>
                <a:off x="6848944"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Oval 137">
                <a:extLst>
                  <a:ext uri="{FF2B5EF4-FFF2-40B4-BE49-F238E27FC236}">
                    <a16:creationId xmlns:a16="http://schemas.microsoft.com/office/drawing/2014/main" id="{5C0619A9-5C51-48B2-91EF-AC2C4B965E7A}"/>
                  </a:ext>
                </a:extLst>
              </p:cNvPr>
              <p:cNvSpPr/>
              <p:nvPr/>
            </p:nvSpPr>
            <p:spPr>
              <a:xfrm>
                <a:off x="7318931"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Oval 138">
                <a:extLst>
                  <a:ext uri="{FF2B5EF4-FFF2-40B4-BE49-F238E27FC236}">
                    <a16:creationId xmlns:a16="http://schemas.microsoft.com/office/drawing/2014/main" id="{3D79CDCB-628C-43E0-B233-AC840342AF74}"/>
                  </a:ext>
                </a:extLst>
              </p:cNvPr>
              <p:cNvSpPr/>
              <p:nvPr/>
            </p:nvSpPr>
            <p:spPr>
              <a:xfrm>
                <a:off x="8004918"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Oval 139">
                <a:extLst>
                  <a:ext uri="{FF2B5EF4-FFF2-40B4-BE49-F238E27FC236}">
                    <a16:creationId xmlns:a16="http://schemas.microsoft.com/office/drawing/2014/main" id="{36EA74E4-D32F-4BDB-AA94-4C08CDD0A7C0}"/>
                  </a:ext>
                </a:extLst>
              </p:cNvPr>
              <p:cNvSpPr/>
              <p:nvPr/>
            </p:nvSpPr>
            <p:spPr>
              <a:xfrm>
                <a:off x="8834900" y="1944141"/>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3" name="Text Placeholder 16">
              <a:extLst>
                <a:ext uri="{FF2B5EF4-FFF2-40B4-BE49-F238E27FC236}">
                  <a16:creationId xmlns:a16="http://schemas.microsoft.com/office/drawing/2014/main" id="{D7262281-865B-4508-BAAA-692DD452CD54}"/>
                </a:ext>
              </a:extLst>
            </p:cNvPr>
            <p:cNvSpPr txBox="1">
              <a:spLocks/>
            </p:cNvSpPr>
            <p:nvPr/>
          </p:nvSpPr>
          <p:spPr>
            <a:xfrm>
              <a:off x="41724" y="3276737"/>
              <a:ext cx="5885364" cy="46051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400" dirty="0"/>
                <a:t>Effect of the wave on the position of the particles.</a:t>
              </a:r>
              <a:endParaRPr kumimoji="0" lang="en-US" sz="1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grpSp>
        <p:nvGrpSpPr>
          <p:cNvPr id="14" name="Group 13">
            <a:extLst>
              <a:ext uri="{FF2B5EF4-FFF2-40B4-BE49-F238E27FC236}">
                <a16:creationId xmlns:a16="http://schemas.microsoft.com/office/drawing/2014/main" id="{C88B0E9C-3D48-42AA-80A8-046F92F3F246}"/>
              </a:ext>
            </a:extLst>
          </p:cNvPr>
          <p:cNvGrpSpPr/>
          <p:nvPr/>
        </p:nvGrpSpPr>
        <p:grpSpPr>
          <a:xfrm>
            <a:off x="35705" y="2633542"/>
            <a:ext cx="8854603" cy="460518"/>
            <a:chOff x="35705" y="2633542"/>
            <a:chExt cx="8854603" cy="460518"/>
          </a:xfrm>
        </p:grpSpPr>
        <p:sp>
          <p:nvSpPr>
            <p:cNvPr id="142" name="Text Placeholder 16">
              <a:extLst>
                <a:ext uri="{FF2B5EF4-FFF2-40B4-BE49-F238E27FC236}">
                  <a16:creationId xmlns:a16="http://schemas.microsoft.com/office/drawing/2014/main" id="{ADE18C6F-2A8F-478B-92A5-25059C1722DD}"/>
                </a:ext>
              </a:extLst>
            </p:cNvPr>
            <p:cNvSpPr txBox="1">
              <a:spLocks/>
            </p:cNvSpPr>
            <p:nvPr/>
          </p:nvSpPr>
          <p:spPr>
            <a:xfrm>
              <a:off x="35705" y="2633542"/>
              <a:ext cx="4530276" cy="46051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400" dirty="0"/>
                <a:t>Disturbance caused by a longitudinal wave.</a:t>
              </a:r>
              <a:endParaRPr kumimoji="0" lang="en-US" sz="1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144" name="Group 143">
              <a:extLst>
                <a:ext uri="{FF2B5EF4-FFF2-40B4-BE49-F238E27FC236}">
                  <a16:creationId xmlns:a16="http://schemas.microsoft.com/office/drawing/2014/main" id="{F59CBAC8-7A39-449D-B4BB-5FD0D7970FE3}"/>
                </a:ext>
              </a:extLst>
            </p:cNvPr>
            <p:cNvGrpSpPr/>
            <p:nvPr/>
          </p:nvGrpSpPr>
          <p:grpSpPr>
            <a:xfrm>
              <a:off x="219218" y="3013939"/>
              <a:ext cx="8671090" cy="41004"/>
              <a:chOff x="207119" y="2117979"/>
              <a:chExt cx="8671090" cy="41004"/>
            </a:xfrm>
          </p:grpSpPr>
          <p:grpSp>
            <p:nvGrpSpPr>
              <p:cNvPr id="145" name="Group 144">
                <a:extLst>
                  <a:ext uri="{FF2B5EF4-FFF2-40B4-BE49-F238E27FC236}">
                    <a16:creationId xmlns:a16="http://schemas.microsoft.com/office/drawing/2014/main" id="{25735904-4D06-454D-942F-DBAD9E49ACDF}"/>
                  </a:ext>
                </a:extLst>
              </p:cNvPr>
              <p:cNvGrpSpPr/>
              <p:nvPr/>
            </p:nvGrpSpPr>
            <p:grpSpPr>
              <a:xfrm>
                <a:off x="207119" y="2143625"/>
                <a:ext cx="8091818" cy="0"/>
                <a:chOff x="237100" y="1710690"/>
                <a:chExt cx="8091818" cy="0"/>
              </a:xfrm>
            </p:grpSpPr>
            <p:cxnSp>
              <p:nvCxnSpPr>
                <p:cNvPr id="150" name="Straight Arrow Connector 149">
                  <a:extLst>
                    <a:ext uri="{FF2B5EF4-FFF2-40B4-BE49-F238E27FC236}">
                      <a16:creationId xmlns:a16="http://schemas.microsoft.com/office/drawing/2014/main" id="{478AE0E9-3FCB-4B06-A6C9-C8BEFFE7B107}"/>
                    </a:ext>
                  </a:extLst>
                </p:cNvPr>
                <p:cNvCxnSpPr/>
                <p:nvPr/>
              </p:nvCxnSpPr>
              <p:spPr>
                <a:xfrm>
                  <a:off x="1393074" y="1710690"/>
                  <a:ext cx="252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8251D3A3-CA57-4896-B06B-21D99D212B5B}"/>
                    </a:ext>
                  </a:extLst>
                </p:cNvPr>
                <p:cNvCxnSpPr/>
                <p:nvPr/>
              </p:nvCxnSpPr>
              <p:spPr>
                <a:xfrm>
                  <a:off x="815087" y="1710690"/>
                  <a:ext cx="360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a:extLst>
                    <a:ext uri="{FF2B5EF4-FFF2-40B4-BE49-F238E27FC236}">
                      <a16:creationId xmlns:a16="http://schemas.microsoft.com/office/drawing/2014/main" id="{EB35B17A-786E-4AF6-BDA3-7B116EB1035F}"/>
                    </a:ext>
                  </a:extLst>
                </p:cNvPr>
                <p:cNvCxnSpPr/>
                <p:nvPr/>
              </p:nvCxnSpPr>
              <p:spPr>
                <a:xfrm>
                  <a:off x="237100" y="1710690"/>
                  <a:ext cx="252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a:extLst>
                    <a:ext uri="{FF2B5EF4-FFF2-40B4-BE49-F238E27FC236}">
                      <a16:creationId xmlns:a16="http://schemas.microsoft.com/office/drawing/2014/main" id="{94B990E1-B919-4D65-B84A-3B238A4BFAC2}"/>
                    </a:ext>
                  </a:extLst>
                </p:cNvPr>
                <p:cNvCxnSpPr/>
                <p:nvPr/>
              </p:nvCxnSpPr>
              <p:spPr>
                <a:xfrm>
                  <a:off x="2314276" y="1710690"/>
                  <a:ext cx="252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54" name="Straight Arrow Connector 153">
                  <a:extLst>
                    <a:ext uri="{FF2B5EF4-FFF2-40B4-BE49-F238E27FC236}">
                      <a16:creationId xmlns:a16="http://schemas.microsoft.com/office/drawing/2014/main" id="{59971FA2-0CD8-4004-9385-EDB93467A863}"/>
                    </a:ext>
                  </a:extLst>
                </p:cNvPr>
                <p:cNvCxnSpPr/>
                <p:nvPr/>
              </p:nvCxnSpPr>
              <p:spPr>
                <a:xfrm>
                  <a:off x="2767035" y="1710690"/>
                  <a:ext cx="360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55" name="Straight Arrow Connector 154">
                  <a:extLst>
                    <a:ext uri="{FF2B5EF4-FFF2-40B4-BE49-F238E27FC236}">
                      <a16:creationId xmlns:a16="http://schemas.microsoft.com/office/drawing/2014/main" id="{7421D1AE-F322-44A5-8634-2D6FE9FE109A}"/>
                    </a:ext>
                  </a:extLst>
                </p:cNvPr>
                <p:cNvCxnSpPr/>
                <p:nvPr/>
              </p:nvCxnSpPr>
              <p:spPr>
                <a:xfrm>
                  <a:off x="3463950" y="1710690"/>
                  <a:ext cx="252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56" name="Straight Arrow Connector 155">
                  <a:extLst>
                    <a:ext uri="{FF2B5EF4-FFF2-40B4-BE49-F238E27FC236}">
                      <a16:creationId xmlns:a16="http://schemas.microsoft.com/office/drawing/2014/main" id="{CA516512-C28E-425E-8AF5-74262365F7A8}"/>
                    </a:ext>
                  </a:extLst>
                </p:cNvPr>
                <p:cNvCxnSpPr/>
                <p:nvPr/>
              </p:nvCxnSpPr>
              <p:spPr>
                <a:xfrm>
                  <a:off x="6016970" y="1710690"/>
                  <a:ext cx="252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4AE16B5A-C2D0-4AE6-A8FF-B70EE1AF028F}"/>
                    </a:ext>
                  </a:extLst>
                </p:cNvPr>
                <p:cNvCxnSpPr/>
                <p:nvPr/>
              </p:nvCxnSpPr>
              <p:spPr>
                <a:xfrm>
                  <a:off x="5438983" y="1710690"/>
                  <a:ext cx="360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AB39DB25-E207-42B2-AA43-40BDFEB18866}"/>
                    </a:ext>
                  </a:extLst>
                </p:cNvPr>
                <p:cNvCxnSpPr/>
                <p:nvPr/>
              </p:nvCxnSpPr>
              <p:spPr>
                <a:xfrm>
                  <a:off x="4860996" y="1710690"/>
                  <a:ext cx="252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a16="http://schemas.microsoft.com/office/drawing/2014/main" id="{EC131CA0-BADB-4F43-A09E-14E26545B7F2}"/>
                    </a:ext>
                  </a:extLst>
                </p:cNvPr>
                <p:cNvCxnSpPr/>
                <p:nvPr/>
              </p:nvCxnSpPr>
              <p:spPr>
                <a:xfrm>
                  <a:off x="6922808" y="1710690"/>
                  <a:ext cx="252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60" name="Straight Arrow Connector 159">
                  <a:extLst>
                    <a:ext uri="{FF2B5EF4-FFF2-40B4-BE49-F238E27FC236}">
                      <a16:creationId xmlns:a16="http://schemas.microsoft.com/office/drawing/2014/main" id="{27B1AD1B-F213-4390-8A16-A410392CC1B8}"/>
                    </a:ext>
                  </a:extLst>
                </p:cNvPr>
                <p:cNvCxnSpPr/>
                <p:nvPr/>
              </p:nvCxnSpPr>
              <p:spPr>
                <a:xfrm>
                  <a:off x="7390931" y="1710690"/>
                  <a:ext cx="360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AFA7BD0C-7AD4-40BC-B87B-99C7BA79DF72}"/>
                    </a:ext>
                  </a:extLst>
                </p:cNvPr>
                <p:cNvCxnSpPr/>
                <p:nvPr/>
              </p:nvCxnSpPr>
              <p:spPr>
                <a:xfrm>
                  <a:off x="8076918" y="1710690"/>
                  <a:ext cx="252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grpSp>
          <p:sp>
            <p:nvSpPr>
              <p:cNvPr id="146" name="Oval 145">
                <a:extLst>
                  <a:ext uri="{FF2B5EF4-FFF2-40B4-BE49-F238E27FC236}">
                    <a16:creationId xmlns:a16="http://schemas.microsoft.com/office/drawing/2014/main" id="{FE5F6E18-D398-4F14-8977-B8D5CFE631B7}"/>
                  </a:ext>
                </a:extLst>
              </p:cNvPr>
              <p:cNvSpPr/>
              <p:nvPr/>
            </p:nvSpPr>
            <p:spPr>
              <a:xfrm>
                <a:off x="1918408" y="2121942"/>
                <a:ext cx="36000" cy="36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7" name="Oval 146">
                <a:extLst>
                  <a:ext uri="{FF2B5EF4-FFF2-40B4-BE49-F238E27FC236}">
                    <a16:creationId xmlns:a16="http://schemas.microsoft.com/office/drawing/2014/main" id="{36D1518A-4C8B-49DE-9E53-6BB401731853}"/>
                  </a:ext>
                </a:extLst>
              </p:cNvPr>
              <p:cNvSpPr/>
              <p:nvPr/>
            </p:nvSpPr>
            <p:spPr>
              <a:xfrm>
                <a:off x="4235820" y="2121516"/>
                <a:ext cx="36000" cy="36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Oval 147">
                <a:extLst>
                  <a:ext uri="{FF2B5EF4-FFF2-40B4-BE49-F238E27FC236}">
                    <a16:creationId xmlns:a16="http://schemas.microsoft.com/office/drawing/2014/main" id="{C0C57110-A08A-4167-B627-CADCB09586BC}"/>
                  </a:ext>
                </a:extLst>
              </p:cNvPr>
              <p:cNvSpPr/>
              <p:nvPr/>
            </p:nvSpPr>
            <p:spPr>
              <a:xfrm>
                <a:off x="6542304" y="2122983"/>
                <a:ext cx="36000" cy="36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9" name="Oval 148">
                <a:extLst>
                  <a:ext uri="{FF2B5EF4-FFF2-40B4-BE49-F238E27FC236}">
                    <a16:creationId xmlns:a16="http://schemas.microsoft.com/office/drawing/2014/main" id="{5AE30A23-3283-4D28-8D03-DF22FAD1BC71}"/>
                  </a:ext>
                </a:extLst>
              </p:cNvPr>
              <p:cNvSpPr/>
              <p:nvPr/>
            </p:nvSpPr>
            <p:spPr>
              <a:xfrm>
                <a:off x="8842209" y="2117979"/>
                <a:ext cx="36000" cy="36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Tree>
    <p:extLst>
      <p:ext uri="{BB962C8B-B14F-4D97-AF65-F5344CB8AC3E}">
        <p14:creationId xmlns:p14="http://schemas.microsoft.com/office/powerpoint/2010/main" val="1004675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E572CFEC-CC80-4683-B985-A577E40CDA05}"/>
              </a:ext>
            </a:extLst>
          </p:cNvPr>
          <p:cNvPicPr>
            <a:picLocks noChangeAspect="1"/>
          </p:cNvPicPr>
          <p:nvPr/>
        </p:nvPicPr>
        <p:blipFill>
          <a:blip r:embed="rId3"/>
          <a:stretch>
            <a:fillRect/>
          </a:stretch>
        </p:blipFill>
        <p:spPr>
          <a:xfrm>
            <a:off x="-6019" y="654448"/>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Explaining longitudinal waves</a:t>
            </a:r>
            <a:endParaRPr lang="en-GB" dirty="0"/>
          </a:p>
        </p:txBody>
      </p:sp>
      <p:sp>
        <p:nvSpPr>
          <p:cNvPr id="76" name="Text Placeholder 16">
            <a:extLst>
              <a:ext uri="{FF2B5EF4-FFF2-40B4-BE49-F238E27FC236}">
                <a16:creationId xmlns:a16="http://schemas.microsoft.com/office/drawing/2014/main" id="{28E15016-5BB3-4584-8740-2502DC7CD116}"/>
              </a:ext>
            </a:extLst>
          </p:cNvPr>
          <p:cNvSpPr txBox="1">
            <a:spLocks/>
          </p:cNvSpPr>
          <p:nvPr/>
        </p:nvSpPr>
        <p:spPr>
          <a:xfrm>
            <a:off x="307887" y="863126"/>
            <a:ext cx="8492463" cy="119570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How does the movement of particles in a longitudinal wave compare to movement in a rope wave?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61" name="Group 60">
            <a:extLst>
              <a:ext uri="{FF2B5EF4-FFF2-40B4-BE49-F238E27FC236}">
                <a16:creationId xmlns:a16="http://schemas.microsoft.com/office/drawing/2014/main" id="{7BAC1D89-2A9F-4EAB-92B2-5FB18EC12A25}"/>
              </a:ext>
            </a:extLst>
          </p:cNvPr>
          <p:cNvGrpSpPr/>
          <p:nvPr/>
        </p:nvGrpSpPr>
        <p:grpSpPr>
          <a:xfrm>
            <a:off x="387119" y="2366883"/>
            <a:ext cx="8561800" cy="154746"/>
            <a:chOff x="417100" y="1938768"/>
            <a:chExt cx="8561800" cy="154746"/>
          </a:xfrm>
        </p:grpSpPr>
        <p:sp>
          <p:nvSpPr>
            <p:cNvPr id="62" name="Oval 61">
              <a:extLst>
                <a:ext uri="{FF2B5EF4-FFF2-40B4-BE49-F238E27FC236}">
                  <a16:creationId xmlns:a16="http://schemas.microsoft.com/office/drawing/2014/main" id="{BC7AEADB-1CE9-4818-991A-A9FAF43B64EC}"/>
                </a:ext>
              </a:extLst>
            </p:cNvPr>
            <p:cNvSpPr/>
            <p:nvPr/>
          </p:nvSpPr>
          <p:spPr>
            <a:xfrm>
              <a:off x="417100" y="1948407"/>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81BD6E4C-6D7B-4FFC-AAAD-347CCE73E681}"/>
                </a:ext>
              </a:extLst>
            </p:cNvPr>
            <p:cNvSpPr/>
            <p:nvPr/>
          </p:nvSpPr>
          <p:spPr>
            <a:xfrm>
              <a:off x="1103087" y="1948407"/>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1B69BFBC-012B-45EE-B536-FE88D6B11D6C}"/>
                </a:ext>
              </a:extLst>
            </p:cNvPr>
            <p:cNvSpPr/>
            <p:nvPr/>
          </p:nvSpPr>
          <p:spPr>
            <a:xfrm>
              <a:off x="1573074" y="1938768"/>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extLst>
                <a:ext uri="{FF2B5EF4-FFF2-40B4-BE49-F238E27FC236}">
                  <a16:creationId xmlns:a16="http://schemas.microsoft.com/office/drawing/2014/main" id="{79CAED19-A939-42E9-8436-D7290A7505C6}"/>
                </a:ext>
              </a:extLst>
            </p:cNvPr>
            <p:cNvSpPr/>
            <p:nvPr/>
          </p:nvSpPr>
          <p:spPr>
            <a:xfrm>
              <a:off x="1899061" y="1948407"/>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extLst>
                <a:ext uri="{FF2B5EF4-FFF2-40B4-BE49-F238E27FC236}">
                  <a16:creationId xmlns:a16="http://schemas.microsoft.com/office/drawing/2014/main" id="{0B4B72AE-2F1D-4891-89EB-596BEDA68ACB}"/>
                </a:ext>
              </a:extLst>
            </p:cNvPr>
            <p:cNvSpPr/>
            <p:nvPr/>
          </p:nvSpPr>
          <p:spPr>
            <a:xfrm>
              <a:off x="2247578" y="1938768"/>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a:extLst>
                <a:ext uri="{FF2B5EF4-FFF2-40B4-BE49-F238E27FC236}">
                  <a16:creationId xmlns:a16="http://schemas.microsoft.com/office/drawing/2014/main" id="{636C1D70-686B-4397-A130-DC8E6D49D5F2}"/>
                </a:ext>
              </a:extLst>
            </p:cNvPr>
            <p:cNvSpPr/>
            <p:nvPr/>
          </p:nvSpPr>
          <p:spPr>
            <a:xfrm>
              <a:off x="2695035" y="1948407"/>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a:extLst>
                <a:ext uri="{FF2B5EF4-FFF2-40B4-BE49-F238E27FC236}">
                  <a16:creationId xmlns:a16="http://schemas.microsoft.com/office/drawing/2014/main" id="{BD2D5E99-D6B6-4051-A5D4-CED3F9A8A9C0}"/>
                </a:ext>
              </a:extLst>
            </p:cNvPr>
            <p:cNvSpPr/>
            <p:nvPr/>
          </p:nvSpPr>
          <p:spPr>
            <a:xfrm>
              <a:off x="3431100" y="1939875"/>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extLst>
                <a:ext uri="{FF2B5EF4-FFF2-40B4-BE49-F238E27FC236}">
                  <a16:creationId xmlns:a16="http://schemas.microsoft.com/office/drawing/2014/main" id="{95E557F2-53FC-46CF-9B08-E48EF963E027}"/>
                </a:ext>
              </a:extLst>
            </p:cNvPr>
            <p:cNvSpPr/>
            <p:nvPr/>
          </p:nvSpPr>
          <p:spPr>
            <a:xfrm>
              <a:off x="4211009" y="1948407"/>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CBC7F1A1-51A2-4E0F-83F2-4228099006E5}"/>
                </a:ext>
              </a:extLst>
            </p:cNvPr>
            <p:cNvSpPr/>
            <p:nvPr/>
          </p:nvSpPr>
          <p:spPr>
            <a:xfrm>
              <a:off x="5040996" y="1938768"/>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extLst>
                <a:ext uri="{FF2B5EF4-FFF2-40B4-BE49-F238E27FC236}">
                  <a16:creationId xmlns:a16="http://schemas.microsoft.com/office/drawing/2014/main" id="{F40814AF-2015-46C5-B117-D5E142EA24B6}"/>
                </a:ext>
              </a:extLst>
            </p:cNvPr>
            <p:cNvSpPr/>
            <p:nvPr/>
          </p:nvSpPr>
          <p:spPr>
            <a:xfrm>
              <a:off x="5654983" y="1948407"/>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2CFA29DE-3A20-4300-A272-7293EA957432}"/>
                </a:ext>
              </a:extLst>
            </p:cNvPr>
            <p:cNvSpPr/>
            <p:nvPr/>
          </p:nvSpPr>
          <p:spPr>
            <a:xfrm>
              <a:off x="6196970" y="1948407"/>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63D5E199-B695-4A7D-B99D-A8C30B1A8C94}"/>
                </a:ext>
              </a:extLst>
            </p:cNvPr>
            <p:cNvSpPr/>
            <p:nvPr/>
          </p:nvSpPr>
          <p:spPr>
            <a:xfrm>
              <a:off x="6522957" y="1948407"/>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073DB9E3-509B-4CB1-88FE-BC621A8FB0A8}"/>
                </a:ext>
              </a:extLst>
            </p:cNvPr>
            <p:cNvSpPr/>
            <p:nvPr/>
          </p:nvSpPr>
          <p:spPr>
            <a:xfrm>
              <a:off x="6848944" y="1949514"/>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113C1556-ED46-4D66-826A-6B4E9315204B}"/>
                </a:ext>
              </a:extLst>
            </p:cNvPr>
            <p:cNvSpPr/>
            <p:nvPr/>
          </p:nvSpPr>
          <p:spPr>
            <a:xfrm>
              <a:off x="7318931" y="1948407"/>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a:extLst>
                <a:ext uri="{FF2B5EF4-FFF2-40B4-BE49-F238E27FC236}">
                  <a16:creationId xmlns:a16="http://schemas.microsoft.com/office/drawing/2014/main" id="{4B76F454-DAD8-4173-A096-735879F8A56B}"/>
                </a:ext>
              </a:extLst>
            </p:cNvPr>
            <p:cNvSpPr/>
            <p:nvPr/>
          </p:nvSpPr>
          <p:spPr>
            <a:xfrm>
              <a:off x="8004918" y="1948407"/>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extLst>
                <a:ext uri="{FF2B5EF4-FFF2-40B4-BE49-F238E27FC236}">
                  <a16:creationId xmlns:a16="http://schemas.microsoft.com/office/drawing/2014/main" id="{58AB467E-D16A-4826-90AF-9F864213C429}"/>
                </a:ext>
              </a:extLst>
            </p:cNvPr>
            <p:cNvSpPr/>
            <p:nvPr/>
          </p:nvSpPr>
          <p:spPr>
            <a:xfrm>
              <a:off x="8834900" y="1948407"/>
              <a:ext cx="144000" cy="1440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TextBox 2">
            <a:extLst>
              <a:ext uri="{FF2B5EF4-FFF2-40B4-BE49-F238E27FC236}">
                <a16:creationId xmlns:a16="http://schemas.microsoft.com/office/drawing/2014/main" id="{41BFB54D-7B09-48EC-B08C-1ED02B982C68}"/>
              </a:ext>
            </a:extLst>
          </p:cNvPr>
          <p:cNvSpPr txBox="1"/>
          <p:nvPr/>
        </p:nvSpPr>
        <p:spPr>
          <a:xfrm>
            <a:off x="-18057" y="2681682"/>
            <a:ext cx="9156031" cy="369332"/>
          </a:xfrm>
          <a:prstGeom prst="rect">
            <a:avLst/>
          </a:prstGeom>
          <a:noFill/>
        </p:spPr>
        <p:txBody>
          <a:bodyPr wrap="square" rtlCol="0">
            <a:spAutoFit/>
          </a:bodyPr>
          <a:lstStyle/>
          <a:p>
            <a:pPr algn="ctr"/>
            <a:r>
              <a:rPr lang="en-GB" b="1" dirty="0">
                <a:latin typeface="Verdana" panose="020B0604030504040204" pitchFamily="34" charset="0"/>
                <a:ea typeface="Verdana" panose="020B0604030504040204" pitchFamily="34" charset="0"/>
              </a:rPr>
              <a:t>Longitudinal wave</a:t>
            </a:r>
          </a:p>
        </p:txBody>
      </p:sp>
      <p:sp>
        <p:nvSpPr>
          <p:cNvPr id="177" name="Freeform: Shape 176">
            <a:extLst>
              <a:ext uri="{FF2B5EF4-FFF2-40B4-BE49-F238E27FC236}">
                <a16:creationId xmlns:a16="http://schemas.microsoft.com/office/drawing/2014/main" id="{1269A399-20F8-4C94-85FB-FBEDA65ED3EE}"/>
              </a:ext>
            </a:extLst>
          </p:cNvPr>
          <p:cNvSpPr/>
          <p:nvPr/>
        </p:nvSpPr>
        <p:spPr>
          <a:xfrm>
            <a:off x="-237959" y="3608328"/>
            <a:ext cx="9537700" cy="711314"/>
          </a:xfrm>
          <a:custGeom>
            <a:avLst/>
            <a:gdLst>
              <a:gd name="connsiteX0" fmla="*/ 0 w 9537700"/>
              <a:gd name="connsiteY0" fmla="*/ 330266 h 711314"/>
              <a:gd name="connsiteX1" fmla="*/ 457200 w 9537700"/>
              <a:gd name="connsiteY1" fmla="*/ 101666 h 711314"/>
              <a:gd name="connsiteX2" fmla="*/ 1028700 w 9537700"/>
              <a:gd name="connsiteY2" fmla="*/ 66 h 711314"/>
              <a:gd name="connsiteX3" fmla="*/ 1625600 w 9537700"/>
              <a:gd name="connsiteY3" fmla="*/ 101666 h 711314"/>
              <a:gd name="connsiteX4" fmla="*/ 2197100 w 9537700"/>
              <a:gd name="connsiteY4" fmla="*/ 342966 h 711314"/>
              <a:gd name="connsiteX5" fmla="*/ 2781300 w 9537700"/>
              <a:gd name="connsiteY5" fmla="*/ 571566 h 711314"/>
              <a:gd name="connsiteX6" fmla="*/ 3352800 w 9537700"/>
              <a:gd name="connsiteY6" fmla="*/ 698566 h 711314"/>
              <a:gd name="connsiteX7" fmla="*/ 3937000 w 9537700"/>
              <a:gd name="connsiteY7" fmla="*/ 584266 h 711314"/>
              <a:gd name="connsiteX8" fmla="*/ 4508500 w 9537700"/>
              <a:gd name="connsiteY8" fmla="*/ 330266 h 711314"/>
              <a:gd name="connsiteX9" fmla="*/ 5080000 w 9537700"/>
              <a:gd name="connsiteY9" fmla="*/ 101666 h 711314"/>
              <a:gd name="connsiteX10" fmla="*/ 5638800 w 9537700"/>
              <a:gd name="connsiteY10" fmla="*/ 66 h 711314"/>
              <a:gd name="connsiteX11" fmla="*/ 6235700 w 9537700"/>
              <a:gd name="connsiteY11" fmla="*/ 114366 h 711314"/>
              <a:gd name="connsiteX12" fmla="*/ 6845300 w 9537700"/>
              <a:gd name="connsiteY12" fmla="*/ 330266 h 711314"/>
              <a:gd name="connsiteX13" fmla="*/ 7404100 w 9537700"/>
              <a:gd name="connsiteY13" fmla="*/ 571566 h 711314"/>
              <a:gd name="connsiteX14" fmla="*/ 7975600 w 9537700"/>
              <a:gd name="connsiteY14" fmla="*/ 711266 h 711314"/>
              <a:gd name="connsiteX15" fmla="*/ 8559800 w 9537700"/>
              <a:gd name="connsiteY15" fmla="*/ 584266 h 711314"/>
              <a:gd name="connsiteX16" fmla="*/ 9144000 w 9537700"/>
              <a:gd name="connsiteY16" fmla="*/ 342966 h 711314"/>
              <a:gd name="connsiteX17" fmla="*/ 9537700 w 9537700"/>
              <a:gd name="connsiteY17" fmla="*/ 127066 h 711314"/>
              <a:gd name="connsiteX18" fmla="*/ 9537700 w 9537700"/>
              <a:gd name="connsiteY18" fmla="*/ 127066 h 711314"/>
              <a:gd name="connsiteX19" fmla="*/ 9537700 w 9537700"/>
              <a:gd name="connsiteY19" fmla="*/ 127066 h 71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37700" h="711314">
                <a:moveTo>
                  <a:pt x="0" y="330266"/>
                </a:moveTo>
                <a:cubicBezTo>
                  <a:pt x="142875" y="243482"/>
                  <a:pt x="285750" y="156699"/>
                  <a:pt x="457200" y="101666"/>
                </a:cubicBezTo>
                <a:cubicBezTo>
                  <a:pt x="628650" y="46633"/>
                  <a:pt x="833967" y="66"/>
                  <a:pt x="1028700" y="66"/>
                </a:cubicBezTo>
                <a:cubicBezTo>
                  <a:pt x="1223433" y="66"/>
                  <a:pt x="1430867" y="44516"/>
                  <a:pt x="1625600" y="101666"/>
                </a:cubicBezTo>
                <a:cubicBezTo>
                  <a:pt x="1820333" y="158816"/>
                  <a:pt x="2004483" y="264649"/>
                  <a:pt x="2197100" y="342966"/>
                </a:cubicBezTo>
                <a:cubicBezTo>
                  <a:pt x="2389717" y="421283"/>
                  <a:pt x="2588683" y="512299"/>
                  <a:pt x="2781300" y="571566"/>
                </a:cubicBezTo>
                <a:cubicBezTo>
                  <a:pt x="2973917" y="630833"/>
                  <a:pt x="3160183" y="696449"/>
                  <a:pt x="3352800" y="698566"/>
                </a:cubicBezTo>
                <a:cubicBezTo>
                  <a:pt x="3545417" y="700683"/>
                  <a:pt x="3744383" y="645649"/>
                  <a:pt x="3937000" y="584266"/>
                </a:cubicBezTo>
                <a:cubicBezTo>
                  <a:pt x="4129617" y="522883"/>
                  <a:pt x="4318000" y="410699"/>
                  <a:pt x="4508500" y="330266"/>
                </a:cubicBezTo>
                <a:cubicBezTo>
                  <a:pt x="4699000" y="249833"/>
                  <a:pt x="4891617" y="156699"/>
                  <a:pt x="5080000" y="101666"/>
                </a:cubicBezTo>
                <a:cubicBezTo>
                  <a:pt x="5268383" y="46633"/>
                  <a:pt x="5446183" y="-2051"/>
                  <a:pt x="5638800" y="66"/>
                </a:cubicBezTo>
                <a:cubicBezTo>
                  <a:pt x="5831417" y="2183"/>
                  <a:pt x="6034617" y="59333"/>
                  <a:pt x="6235700" y="114366"/>
                </a:cubicBezTo>
                <a:cubicBezTo>
                  <a:pt x="6436783" y="169399"/>
                  <a:pt x="6650567" y="254066"/>
                  <a:pt x="6845300" y="330266"/>
                </a:cubicBezTo>
                <a:cubicBezTo>
                  <a:pt x="7040033" y="406466"/>
                  <a:pt x="7215717" y="508066"/>
                  <a:pt x="7404100" y="571566"/>
                </a:cubicBezTo>
                <a:cubicBezTo>
                  <a:pt x="7592483" y="635066"/>
                  <a:pt x="7782983" y="709149"/>
                  <a:pt x="7975600" y="711266"/>
                </a:cubicBezTo>
                <a:cubicBezTo>
                  <a:pt x="8168217" y="713383"/>
                  <a:pt x="8365067" y="645649"/>
                  <a:pt x="8559800" y="584266"/>
                </a:cubicBezTo>
                <a:cubicBezTo>
                  <a:pt x="8754533" y="522883"/>
                  <a:pt x="8981017" y="419166"/>
                  <a:pt x="9144000" y="342966"/>
                </a:cubicBezTo>
                <a:cubicBezTo>
                  <a:pt x="9306983" y="266766"/>
                  <a:pt x="9537700" y="127066"/>
                  <a:pt x="9537700" y="127066"/>
                </a:cubicBezTo>
                <a:lnTo>
                  <a:pt x="9537700" y="127066"/>
                </a:lnTo>
                <a:lnTo>
                  <a:pt x="9537700" y="127066"/>
                </a:lnTo>
              </a:path>
            </a:pathLst>
          </a:custGeom>
          <a:noFill/>
          <a:ln w="381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8" name="Group 177">
            <a:extLst>
              <a:ext uri="{FF2B5EF4-FFF2-40B4-BE49-F238E27FC236}">
                <a16:creationId xmlns:a16="http://schemas.microsoft.com/office/drawing/2014/main" id="{FEDA9CD2-09CC-4ACD-A19F-59427D46F5B8}"/>
              </a:ext>
            </a:extLst>
          </p:cNvPr>
          <p:cNvGrpSpPr/>
          <p:nvPr/>
        </p:nvGrpSpPr>
        <p:grpSpPr>
          <a:xfrm>
            <a:off x="225911" y="3593300"/>
            <a:ext cx="8091818" cy="720000"/>
            <a:chOff x="237100" y="5104315"/>
            <a:chExt cx="8091818" cy="720000"/>
          </a:xfrm>
        </p:grpSpPr>
        <p:cxnSp>
          <p:nvCxnSpPr>
            <p:cNvPr id="179" name="Straight Arrow Connector 178">
              <a:extLst>
                <a:ext uri="{FF2B5EF4-FFF2-40B4-BE49-F238E27FC236}">
                  <a16:creationId xmlns:a16="http://schemas.microsoft.com/office/drawing/2014/main" id="{810BFAA2-22DD-47E5-8F3C-81C838953D62}"/>
                </a:ext>
              </a:extLst>
            </p:cNvPr>
            <p:cNvCxnSpPr>
              <a:cxnSpLocks/>
            </p:cNvCxnSpPr>
            <p:nvPr/>
          </p:nvCxnSpPr>
          <p:spPr>
            <a:xfrm flipV="1">
              <a:off x="814834" y="5104315"/>
              <a:ext cx="0" cy="360000"/>
            </a:xfrm>
            <a:prstGeom prst="straightConnector1">
              <a:avLst/>
            </a:prstGeom>
            <a:ln w="25400">
              <a:solidFill>
                <a:schemeClr val="accent2">
                  <a:lumMod val="50000"/>
                </a:schemeClr>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3A27ABF8-1BE6-4B9C-B57C-C0996110B5C4}"/>
                </a:ext>
              </a:extLst>
            </p:cNvPr>
            <p:cNvCxnSpPr>
              <a:cxnSpLocks/>
            </p:cNvCxnSpPr>
            <p:nvPr/>
          </p:nvCxnSpPr>
          <p:spPr>
            <a:xfrm flipV="1">
              <a:off x="1393074" y="5212315"/>
              <a:ext cx="0" cy="252000"/>
            </a:xfrm>
            <a:prstGeom prst="straightConnector1">
              <a:avLst/>
            </a:prstGeom>
            <a:ln w="25400">
              <a:solidFill>
                <a:schemeClr val="accent2">
                  <a:lumMod val="50000"/>
                </a:schemeClr>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181" name="Straight Arrow Connector 180">
              <a:extLst>
                <a:ext uri="{FF2B5EF4-FFF2-40B4-BE49-F238E27FC236}">
                  <a16:creationId xmlns:a16="http://schemas.microsoft.com/office/drawing/2014/main" id="{FC53837B-EBCA-45F5-8864-EFDDD306328A}"/>
                </a:ext>
              </a:extLst>
            </p:cNvPr>
            <p:cNvCxnSpPr>
              <a:cxnSpLocks/>
            </p:cNvCxnSpPr>
            <p:nvPr/>
          </p:nvCxnSpPr>
          <p:spPr>
            <a:xfrm flipV="1">
              <a:off x="237100" y="5212315"/>
              <a:ext cx="0" cy="252000"/>
            </a:xfrm>
            <a:prstGeom prst="straightConnector1">
              <a:avLst/>
            </a:prstGeom>
            <a:ln w="25400">
              <a:solidFill>
                <a:schemeClr val="accent2">
                  <a:lumMod val="50000"/>
                </a:schemeClr>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182" name="Straight Arrow Connector 181">
              <a:extLst>
                <a:ext uri="{FF2B5EF4-FFF2-40B4-BE49-F238E27FC236}">
                  <a16:creationId xmlns:a16="http://schemas.microsoft.com/office/drawing/2014/main" id="{63025E19-FA55-4488-B32E-D5B90184DCD3}"/>
                </a:ext>
              </a:extLst>
            </p:cNvPr>
            <p:cNvCxnSpPr>
              <a:cxnSpLocks/>
            </p:cNvCxnSpPr>
            <p:nvPr/>
          </p:nvCxnSpPr>
          <p:spPr>
            <a:xfrm flipV="1">
              <a:off x="5438983" y="5104315"/>
              <a:ext cx="0" cy="360000"/>
            </a:xfrm>
            <a:prstGeom prst="straightConnector1">
              <a:avLst/>
            </a:prstGeom>
            <a:ln w="25400">
              <a:solidFill>
                <a:schemeClr val="accent2">
                  <a:lumMod val="50000"/>
                </a:schemeClr>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183" name="Straight Arrow Connector 182">
              <a:extLst>
                <a:ext uri="{FF2B5EF4-FFF2-40B4-BE49-F238E27FC236}">
                  <a16:creationId xmlns:a16="http://schemas.microsoft.com/office/drawing/2014/main" id="{196617AC-AD2B-44D8-82CF-5BEC58EC9ACE}"/>
                </a:ext>
              </a:extLst>
            </p:cNvPr>
            <p:cNvCxnSpPr>
              <a:cxnSpLocks/>
            </p:cNvCxnSpPr>
            <p:nvPr/>
          </p:nvCxnSpPr>
          <p:spPr>
            <a:xfrm flipV="1">
              <a:off x="6017223" y="5212315"/>
              <a:ext cx="0" cy="252000"/>
            </a:xfrm>
            <a:prstGeom prst="straightConnector1">
              <a:avLst/>
            </a:prstGeom>
            <a:ln w="25400">
              <a:solidFill>
                <a:schemeClr val="accent2">
                  <a:lumMod val="50000"/>
                </a:schemeClr>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184" name="Straight Arrow Connector 183">
              <a:extLst>
                <a:ext uri="{FF2B5EF4-FFF2-40B4-BE49-F238E27FC236}">
                  <a16:creationId xmlns:a16="http://schemas.microsoft.com/office/drawing/2014/main" id="{EDADC758-5C6A-483A-8955-2513E1A5F3F3}"/>
                </a:ext>
              </a:extLst>
            </p:cNvPr>
            <p:cNvCxnSpPr>
              <a:cxnSpLocks/>
            </p:cNvCxnSpPr>
            <p:nvPr/>
          </p:nvCxnSpPr>
          <p:spPr>
            <a:xfrm flipV="1">
              <a:off x="4861249" y="5212315"/>
              <a:ext cx="0" cy="252000"/>
            </a:xfrm>
            <a:prstGeom prst="straightConnector1">
              <a:avLst/>
            </a:prstGeom>
            <a:ln w="25400">
              <a:solidFill>
                <a:schemeClr val="accent2">
                  <a:lumMod val="50000"/>
                </a:schemeClr>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185" name="Straight Arrow Connector 184">
              <a:extLst>
                <a:ext uri="{FF2B5EF4-FFF2-40B4-BE49-F238E27FC236}">
                  <a16:creationId xmlns:a16="http://schemas.microsoft.com/office/drawing/2014/main" id="{967F43B3-8A91-49F0-A56D-BA70BEA5CE84}"/>
                </a:ext>
              </a:extLst>
            </p:cNvPr>
            <p:cNvCxnSpPr>
              <a:cxnSpLocks/>
            </p:cNvCxnSpPr>
            <p:nvPr/>
          </p:nvCxnSpPr>
          <p:spPr>
            <a:xfrm flipV="1">
              <a:off x="3127035" y="5464315"/>
              <a:ext cx="0" cy="360000"/>
            </a:xfrm>
            <a:prstGeom prst="straightConnector1">
              <a:avLst/>
            </a:prstGeom>
            <a:ln w="25400">
              <a:solidFill>
                <a:schemeClr val="accent2">
                  <a:lumMod val="50000"/>
                </a:schemeClr>
              </a:solidFill>
              <a:headEnd type="arrow"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86" name="Straight Arrow Connector 185">
              <a:extLst>
                <a:ext uri="{FF2B5EF4-FFF2-40B4-BE49-F238E27FC236}">
                  <a16:creationId xmlns:a16="http://schemas.microsoft.com/office/drawing/2014/main" id="{5342E113-25DA-409E-A564-8128375F7802}"/>
                </a:ext>
              </a:extLst>
            </p:cNvPr>
            <p:cNvCxnSpPr>
              <a:cxnSpLocks/>
            </p:cNvCxnSpPr>
            <p:nvPr/>
          </p:nvCxnSpPr>
          <p:spPr>
            <a:xfrm flipV="1">
              <a:off x="3705275" y="5464315"/>
              <a:ext cx="0" cy="252000"/>
            </a:xfrm>
            <a:prstGeom prst="straightConnector1">
              <a:avLst/>
            </a:prstGeom>
            <a:ln w="25400">
              <a:solidFill>
                <a:schemeClr val="accent2">
                  <a:lumMod val="50000"/>
                </a:schemeClr>
              </a:solidFill>
              <a:headEnd type="arrow"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87" name="Straight Arrow Connector 186">
              <a:extLst>
                <a:ext uri="{FF2B5EF4-FFF2-40B4-BE49-F238E27FC236}">
                  <a16:creationId xmlns:a16="http://schemas.microsoft.com/office/drawing/2014/main" id="{BAE85155-21B7-4D57-825C-095A6601DD72}"/>
                </a:ext>
              </a:extLst>
            </p:cNvPr>
            <p:cNvCxnSpPr>
              <a:cxnSpLocks/>
            </p:cNvCxnSpPr>
            <p:nvPr/>
          </p:nvCxnSpPr>
          <p:spPr>
            <a:xfrm flipV="1">
              <a:off x="2549301" y="5464315"/>
              <a:ext cx="0" cy="252000"/>
            </a:xfrm>
            <a:prstGeom prst="straightConnector1">
              <a:avLst/>
            </a:prstGeom>
            <a:ln w="25400">
              <a:solidFill>
                <a:schemeClr val="accent2">
                  <a:lumMod val="50000"/>
                </a:schemeClr>
              </a:solidFill>
              <a:headEnd type="arrow"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88" name="Straight Arrow Connector 187">
              <a:extLst>
                <a:ext uri="{FF2B5EF4-FFF2-40B4-BE49-F238E27FC236}">
                  <a16:creationId xmlns:a16="http://schemas.microsoft.com/office/drawing/2014/main" id="{C4849CF4-314E-4BCC-8F95-067075D0EB4C}"/>
                </a:ext>
              </a:extLst>
            </p:cNvPr>
            <p:cNvCxnSpPr>
              <a:cxnSpLocks/>
            </p:cNvCxnSpPr>
            <p:nvPr/>
          </p:nvCxnSpPr>
          <p:spPr>
            <a:xfrm flipV="1">
              <a:off x="7750678" y="5464315"/>
              <a:ext cx="0" cy="360000"/>
            </a:xfrm>
            <a:prstGeom prst="straightConnector1">
              <a:avLst/>
            </a:prstGeom>
            <a:ln w="25400">
              <a:solidFill>
                <a:schemeClr val="accent2">
                  <a:lumMod val="50000"/>
                </a:schemeClr>
              </a:solidFill>
              <a:headEnd type="arrow"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89" name="Straight Arrow Connector 188">
              <a:extLst>
                <a:ext uri="{FF2B5EF4-FFF2-40B4-BE49-F238E27FC236}">
                  <a16:creationId xmlns:a16="http://schemas.microsoft.com/office/drawing/2014/main" id="{00096972-41A7-4D40-BE4B-D8BA7121DDCD}"/>
                </a:ext>
              </a:extLst>
            </p:cNvPr>
            <p:cNvCxnSpPr>
              <a:cxnSpLocks/>
            </p:cNvCxnSpPr>
            <p:nvPr/>
          </p:nvCxnSpPr>
          <p:spPr>
            <a:xfrm flipV="1">
              <a:off x="8328918" y="5464315"/>
              <a:ext cx="0" cy="252000"/>
            </a:xfrm>
            <a:prstGeom prst="straightConnector1">
              <a:avLst/>
            </a:prstGeom>
            <a:ln w="25400">
              <a:solidFill>
                <a:schemeClr val="accent2">
                  <a:lumMod val="50000"/>
                </a:schemeClr>
              </a:solidFill>
              <a:headEnd type="arrow" w="lg" len="med"/>
              <a:tailEnd type="none" w="lg" len="med"/>
            </a:ln>
          </p:spPr>
          <p:style>
            <a:lnRef idx="1">
              <a:schemeClr val="accent1"/>
            </a:lnRef>
            <a:fillRef idx="0">
              <a:schemeClr val="accent1"/>
            </a:fillRef>
            <a:effectRef idx="0">
              <a:schemeClr val="accent1"/>
            </a:effectRef>
            <a:fontRef idx="minor">
              <a:schemeClr val="tx1"/>
            </a:fontRef>
          </p:style>
        </p:cxnSp>
        <p:cxnSp>
          <p:nvCxnSpPr>
            <p:cNvPr id="190" name="Straight Arrow Connector 189">
              <a:extLst>
                <a:ext uri="{FF2B5EF4-FFF2-40B4-BE49-F238E27FC236}">
                  <a16:creationId xmlns:a16="http://schemas.microsoft.com/office/drawing/2014/main" id="{4FAA5A9D-E978-4E0D-9DA3-5EAFA3A831A8}"/>
                </a:ext>
              </a:extLst>
            </p:cNvPr>
            <p:cNvCxnSpPr>
              <a:cxnSpLocks/>
            </p:cNvCxnSpPr>
            <p:nvPr/>
          </p:nvCxnSpPr>
          <p:spPr>
            <a:xfrm flipV="1">
              <a:off x="7172944" y="5464315"/>
              <a:ext cx="0" cy="252000"/>
            </a:xfrm>
            <a:prstGeom prst="straightConnector1">
              <a:avLst/>
            </a:prstGeom>
            <a:ln w="25400">
              <a:solidFill>
                <a:schemeClr val="accent2">
                  <a:lumMod val="50000"/>
                </a:schemeClr>
              </a:solidFill>
              <a:headEnd type="arrow" w="lg" len="med"/>
              <a:tailEnd type="none" w="lg" len="med"/>
            </a:ln>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8189C77F-DCF7-4FC9-9EB8-5726CB6A4EB5}"/>
              </a:ext>
            </a:extLst>
          </p:cNvPr>
          <p:cNvGrpSpPr/>
          <p:nvPr/>
        </p:nvGrpSpPr>
        <p:grpSpPr>
          <a:xfrm>
            <a:off x="207119" y="2117979"/>
            <a:ext cx="8671090" cy="41004"/>
            <a:chOff x="207119" y="2117979"/>
            <a:chExt cx="8671090" cy="41004"/>
          </a:xfrm>
        </p:grpSpPr>
        <p:grpSp>
          <p:nvGrpSpPr>
            <p:cNvPr id="60" name="Group 59">
              <a:extLst>
                <a:ext uri="{FF2B5EF4-FFF2-40B4-BE49-F238E27FC236}">
                  <a16:creationId xmlns:a16="http://schemas.microsoft.com/office/drawing/2014/main" id="{727D6137-2F17-4DF8-953F-50615604DC12}"/>
                </a:ext>
              </a:extLst>
            </p:cNvPr>
            <p:cNvGrpSpPr/>
            <p:nvPr/>
          </p:nvGrpSpPr>
          <p:grpSpPr>
            <a:xfrm>
              <a:off x="207119" y="2143625"/>
              <a:ext cx="8091818" cy="0"/>
              <a:chOff x="237100" y="1710690"/>
              <a:chExt cx="8091818" cy="0"/>
            </a:xfrm>
          </p:grpSpPr>
          <p:cxnSp>
            <p:nvCxnSpPr>
              <p:cNvPr id="79" name="Straight Arrow Connector 78">
                <a:extLst>
                  <a:ext uri="{FF2B5EF4-FFF2-40B4-BE49-F238E27FC236}">
                    <a16:creationId xmlns:a16="http://schemas.microsoft.com/office/drawing/2014/main" id="{1EEE8DC2-9EBA-488A-B680-BBB496CD1821}"/>
                  </a:ext>
                </a:extLst>
              </p:cNvPr>
              <p:cNvCxnSpPr/>
              <p:nvPr/>
            </p:nvCxnSpPr>
            <p:spPr>
              <a:xfrm>
                <a:off x="1393074" y="1710690"/>
                <a:ext cx="252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C5EACF33-D2EB-405C-A8A7-34BA89D3051B}"/>
                  </a:ext>
                </a:extLst>
              </p:cNvPr>
              <p:cNvCxnSpPr/>
              <p:nvPr/>
            </p:nvCxnSpPr>
            <p:spPr>
              <a:xfrm>
                <a:off x="815087" y="1710690"/>
                <a:ext cx="360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3E0B4A22-9E0A-45C3-8ECE-05EBC8BA9910}"/>
                  </a:ext>
                </a:extLst>
              </p:cNvPr>
              <p:cNvCxnSpPr/>
              <p:nvPr/>
            </p:nvCxnSpPr>
            <p:spPr>
              <a:xfrm>
                <a:off x="237100" y="1710690"/>
                <a:ext cx="252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7CA44F92-3FDD-4F78-A528-599BBBD2A737}"/>
                  </a:ext>
                </a:extLst>
              </p:cNvPr>
              <p:cNvCxnSpPr/>
              <p:nvPr/>
            </p:nvCxnSpPr>
            <p:spPr>
              <a:xfrm>
                <a:off x="2314276" y="1710690"/>
                <a:ext cx="252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7A543CAF-30B1-4DD1-9C53-96F06F10A8B5}"/>
                  </a:ext>
                </a:extLst>
              </p:cNvPr>
              <p:cNvCxnSpPr/>
              <p:nvPr/>
            </p:nvCxnSpPr>
            <p:spPr>
              <a:xfrm>
                <a:off x="2767035" y="1710690"/>
                <a:ext cx="360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A4323188-ACFB-4957-AD35-8F6094974C66}"/>
                  </a:ext>
                </a:extLst>
              </p:cNvPr>
              <p:cNvCxnSpPr/>
              <p:nvPr/>
            </p:nvCxnSpPr>
            <p:spPr>
              <a:xfrm>
                <a:off x="3463950" y="1710690"/>
                <a:ext cx="252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7656B252-D1E7-47E5-BAC0-5543CF443756}"/>
                  </a:ext>
                </a:extLst>
              </p:cNvPr>
              <p:cNvCxnSpPr/>
              <p:nvPr/>
            </p:nvCxnSpPr>
            <p:spPr>
              <a:xfrm>
                <a:off x="6016970" y="1710690"/>
                <a:ext cx="252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0D4C2295-AF2D-4130-B7EE-34E4A30C7617}"/>
                  </a:ext>
                </a:extLst>
              </p:cNvPr>
              <p:cNvCxnSpPr/>
              <p:nvPr/>
            </p:nvCxnSpPr>
            <p:spPr>
              <a:xfrm>
                <a:off x="5438983" y="1710690"/>
                <a:ext cx="360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BEF8FC19-8B19-4B0A-81AD-2B4BD429A81B}"/>
                  </a:ext>
                </a:extLst>
              </p:cNvPr>
              <p:cNvCxnSpPr/>
              <p:nvPr/>
            </p:nvCxnSpPr>
            <p:spPr>
              <a:xfrm>
                <a:off x="4860996" y="1710690"/>
                <a:ext cx="252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F286BE43-F71C-4393-ADE4-3E8C7378E14C}"/>
                  </a:ext>
                </a:extLst>
              </p:cNvPr>
              <p:cNvCxnSpPr/>
              <p:nvPr/>
            </p:nvCxnSpPr>
            <p:spPr>
              <a:xfrm>
                <a:off x="6922808" y="1710690"/>
                <a:ext cx="252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A187587D-C0E0-4F7B-8792-66BAC8F3BCC6}"/>
                  </a:ext>
                </a:extLst>
              </p:cNvPr>
              <p:cNvCxnSpPr/>
              <p:nvPr/>
            </p:nvCxnSpPr>
            <p:spPr>
              <a:xfrm>
                <a:off x="7390931" y="1710690"/>
                <a:ext cx="360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24DF5848-0684-4785-9854-FE474FC80090}"/>
                  </a:ext>
                </a:extLst>
              </p:cNvPr>
              <p:cNvCxnSpPr/>
              <p:nvPr/>
            </p:nvCxnSpPr>
            <p:spPr>
              <a:xfrm>
                <a:off x="8076918" y="1710690"/>
                <a:ext cx="252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grpSp>
        <p:sp>
          <p:nvSpPr>
            <p:cNvPr id="6" name="Oval 5">
              <a:extLst>
                <a:ext uri="{FF2B5EF4-FFF2-40B4-BE49-F238E27FC236}">
                  <a16:creationId xmlns:a16="http://schemas.microsoft.com/office/drawing/2014/main" id="{ACF31575-221C-40EA-B88F-35758EFB1765}"/>
                </a:ext>
              </a:extLst>
            </p:cNvPr>
            <p:cNvSpPr/>
            <p:nvPr/>
          </p:nvSpPr>
          <p:spPr>
            <a:xfrm>
              <a:off x="1918408" y="2121942"/>
              <a:ext cx="36000" cy="36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1" name="Oval 190">
              <a:extLst>
                <a:ext uri="{FF2B5EF4-FFF2-40B4-BE49-F238E27FC236}">
                  <a16:creationId xmlns:a16="http://schemas.microsoft.com/office/drawing/2014/main" id="{7D83E8F7-3319-4BFE-B574-6830A55B6C10}"/>
                </a:ext>
              </a:extLst>
            </p:cNvPr>
            <p:cNvSpPr/>
            <p:nvPr/>
          </p:nvSpPr>
          <p:spPr>
            <a:xfrm>
              <a:off x="4235820" y="2121516"/>
              <a:ext cx="36000" cy="36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2" name="Oval 191">
              <a:extLst>
                <a:ext uri="{FF2B5EF4-FFF2-40B4-BE49-F238E27FC236}">
                  <a16:creationId xmlns:a16="http://schemas.microsoft.com/office/drawing/2014/main" id="{5066F935-9D39-4BCC-95B4-39FB278ADDD7}"/>
                </a:ext>
              </a:extLst>
            </p:cNvPr>
            <p:cNvSpPr/>
            <p:nvPr/>
          </p:nvSpPr>
          <p:spPr>
            <a:xfrm>
              <a:off x="6542304" y="2122983"/>
              <a:ext cx="36000" cy="36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Oval 192">
              <a:extLst>
                <a:ext uri="{FF2B5EF4-FFF2-40B4-BE49-F238E27FC236}">
                  <a16:creationId xmlns:a16="http://schemas.microsoft.com/office/drawing/2014/main" id="{C046ED46-6472-4D11-B43A-E45A00407004}"/>
                </a:ext>
              </a:extLst>
            </p:cNvPr>
            <p:cNvSpPr/>
            <p:nvPr/>
          </p:nvSpPr>
          <p:spPr>
            <a:xfrm>
              <a:off x="8842209" y="2117979"/>
              <a:ext cx="36000" cy="36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 name="Group 11">
            <a:extLst>
              <a:ext uri="{FF2B5EF4-FFF2-40B4-BE49-F238E27FC236}">
                <a16:creationId xmlns:a16="http://schemas.microsoft.com/office/drawing/2014/main" id="{A2F8315C-48A9-47E0-80CD-316BE66DE2BF}"/>
              </a:ext>
            </a:extLst>
          </p:cNvPr>
          <p:cNvGrpSpPr/>
          <p:nvPr/>
        </p:nvGrpSpPr>
        <p:grpSpPr>
          <a:xfrm>
            <a:off x="-23226" y="3902670"/>
            <a:ext cx="9150018" cy="990675"/>
            <a:chOff x="1" y="4093032"/>
            <a:chExt cx="9150018" cy="990675"/>
          </a:xfrm>
        </p:grpSpPr>
        <p:sp>
          <p:nvSpPr>
            <p:cNvPr id="176" name="TextBox 175">
              <a:extLst>
                <a:ext uri="{FF2B5EF4-FFF2-40B4-BE49-F238E27FC236}">
                  <a16:creationId xmlns:a16="http://schemas.microsoft.com/office/drawing/2014/main" id="{C502752C-A0B9-4B35-A9C1-D10C22EAB4DD}"/>
                </a:ext>
              </a:extLst>
            </p:cNvPr>
            <p:cNvSpPr txBox="1"/>
            <p:nvPr/>
          </p:nvSpPr>
          <p:spPr>
            <a:xfrm>
              <a:off x="1" y="4714375"/>
              <a:ext cx="9150018" cy="369332"/>
            </a:xfrm>
            <a:prstGeom prst="rect">
              <a:avLst/>
            </a:prstGeom>
            <a:noFill/>
          </p:spPr>
          <p:txBody>
            <a:bodyPr wrap="square" rtlCol="0">
              <a:spAutoFit/>
            </a:bodyPr>
            <a:lstStyle/>
            <a:p>
              <a:pPr algn="ctr"/>
              <a:r>
                <a:rPr lang="en-GB" b="1" dirty="0">
                  <a:latin typeface="Verdana" panose="020B0604030504040204" pitchFamily="34" charset="0"/>
                  <a:ea typeface="Verdana" panose="020B0604030504040204" pitchFamily="34" charset="0"/>
                </a:rPr>
                <a:t>Rope wave</a:t>
              </a:r>
            </a:p>
          </p:txBody>
        </p:sp>
        <p:grpSp>
          <p:nvGrpSpPr>
            <p:cNvPr id="10" name="Group 9">
              <a:extLst>
                <a:ext uri="{FF2B5EF4-FFF2-40B4-BE49-F238E27FC236}">
                  <a16:creationId xmlns:a16="http://schemas.microsoft.com/office/drawing/2014/main" id="{8C1863CF-F7EA-44FE-840E-27E3D2401852}"/>
                </a:ext>
              </a:extLst>
            </p:cNvPr>
            <p:cNvGrpSpPr/>
            <p:nvPr/>
          </p:nvGrpSpPr>
          <p:grpSpPr>
            <a:xfrm>
              <a:off x="6019" y="4093032"/>
              <a:ext cx="9144000" cy="72000"/>
              <a:chOff x="0" y="4471989"/>
              <a:chExt cx="9144000" cy="72000"/>
            </a:xfrm>
          </p:grpSpPr>
          <p:cxnSp>
            <p:nvCxnSpPr>
              <p:cNvPr id="158" name="Straight Connector 157">
                <a:extLst>
                  <a:ext uri="{FF2B5EF4-FFF2-40B4-BE49-F238E27FC236}">
                    <a16:creationId xmlns:a16="http://schemas.microsoft.com/office/drawing/2014/main" id="{C9F69F0B-FD9C-4389-8663-6CAB03823B81}"/>
                  </a:ext>
                </a:extLst>
              </p:cNvPr>
              <p:cNvCxnSpPr/>
              <p:nvPr/>
            </p:nvCxnSpPr>
            <p:spPr>
              <a:xfrm>
                <a:off x="0" y="4507989"/>
                <a:ext cx="9144000" cy="0"/>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D02C1D6A-177D-4D7A-927E-1278B1C3BFEC}"/>
                  </a:ext>
                </a:extLst>
              </p:cNvPr>
              <p:cNvGrpSpPr/>
              <p:nvPr/>
            </p:nvGrpSpPr>
            <p:grpSpPr>
              <a:xfrm>
                <a:off x="207119" y="4471989"/>
                <a:ext cx="8741800" cy="72000"/>
                <a:chOff x="207119" y="4500293"/>
                <a:chExt cx="8741800" cy="72000"/>
              </a:xfrm>
            </p:grpSpPr>
            <p:sp>
              <p:nvSpPr>
                <p:cNvPr id="160" name="Oval 159">
                  <a:extLst>
                    <a:ext uri="{FF2B5EF4-FFF2-40B4-BE49-F238E27FC236}">
                      <a16:creationId xmlns:a16="http://schemas.microsoft.com/office/drawing/2014/main" id="{9170AD22-BBFC-4D4F-B116-45570B2F3466}"/>
                    </a:ext>
                  </a:extLst>
                </p:cNvPr>
                <p:cNvSpPr/>
                <p:nvPr/>
              </p:nvSpPr>
              <p:spPr>
                <a:xfrm>
                  <a:off x="207119"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1" name="Oval 160">
                  <a:extLst>
                    <a:ext uri="{FF2B5EF4-FFF2-40B4-BE49-F238E27FC236}">
                      <a16:creationId xmlns:a16="http://schemas.microsoft.com/office/drawing/2014/main" id="{BB2FD3FC-66EC-4428-830C-9FBD3DEAFEF1}"/>
                    </a:ext>
                  </a:extLst>
                </p:cNvPr>
                <p:cNvSpPr/>
                <p:nvPr/>
              </p:nvSpPr>
              <p:spPr>
                <a:xfrm>
                  <a:off x="785106"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2" name="Oval 161">
                  <a:extLst>
                    <a:ext uri="{FF2B5EF4-FFF2-40B4-BE49-F238E27FC236}">
                      <a16:creationId xmlns:a16="http://schemas.microsoft.com/office/drawing/2014/main" id="{AA505D15-A810-4CF9-B5AF-63AF5AA1B0A3}"/>
                    </a:ext>
                  </a:extLst>
                </p:cNvPr>
                <p:cNvSpPr/>
                <p:nvPr/>
              </p:nvSpPr>
              <p:spPr>
                <a:xfrm>
                  <a:off x="1363093"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3" name="Oval 162">
                  <a:extLst>
                    <a:ext uri="{FF2B5EF4-FFF2-40B4-BE49-F238E27FC236}">
                      <a16:creationId xmlns:a16="http://schemas.microsoft.com/office/drawing/2014/main" id="{9F94BCFC-3B8F-4B30-BE73-84C2F122C255}"/>
                    </a:ext>
                  </a:extLst>
                </p:cNvPr>
                <p:cNvSpPr/>
                <p:nvPr/>
              </p:nvSpPr>
              <p:spPr>
                <a:xfrm>
                  <a:off x="1941080"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4" name="Oval 163">
                  <a:extLst>
                    <a:ext uri="{FF2B5EF4-FFF2-40B4-BE49-F238E27FC236}">
                      <a16:creationId xmlns:a16="http://schemas.microsoft.com/office/drawing/2014/main" id="{B5342DE5-52A4-4E44-922B-02967B8D3407}"/>
                    </a:ext>
                  </a:extLst>
                </p:cNvPr>
                <p:cNvSpPr/>
                <p:nvPr/>
              </p:nvSpPr>
              <p:spPr>
                <a:xfrm>
                  <a:off x="2519067"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5" name="Oval 164">
                  <a:extLst>
                    <a:ext uri="{FF2B5EF4-FFF2-40B4-BE49-F238E27FC236}">
                      <a16:creationId xmlns:a16="http://schemas.microsoft.com/office/drawing/2014/main" id="{B98CCB61-6012-45CA-A247-965B1B52DEE8}"/>
                    </a:ext>
                  </a:extLst>
                </p:cNvPr>
                <p:cNvSpPr/>
                <p:nvPr/>
              </p:nvSpPr>
              <p:spPr>
                <a:xfrm>
                  <a:off x="3097054"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6" name="Oval 165">
                  <a:extLst>
                    <a:ext uri="{FF2B5EF4-FFF2-40B4-BE49-F238E27FC236}">
                      <a16:creationId xmlns:a16="http://schemas.microsoft.com/office/drawing/2014/main" id="{C5D6B603-3699-471C-869D-3127C5C61897}"/>
                    </a:ext>
                  </a:extLst>
                </p:cNvPr>
                <p:cNvSpPr/>
                <p:nvPr/>
              </p:nvSpPr>
              <p:spPr>
                <a:xfrm>
                  <a:off x="3675041"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7" name="Oval 166">
                  <a:extLst>
                    <a:ext uri="{FF2B5EF4-FFF2-40B4-BE49-F238E27FC236}">
                      <a16:creationId xmlns:a16="http://schemas.microsoft.com/office/drawing/2014/main" id="{34264CE7-6330-4F4C-9A71-E3C7835A72F5}"/>
                    </a:ext>
                  </a:extLst>
                </p:cNvPr>
                <p:cNvSpPr/>
                <p:nvPr/>
              </p:nvSpPr>
              <p:spPr>
                <a:xfrm>
                  <a:off x="4253028"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8" name="Oval 167">
                  <a:extLst>
                    <a:ext uri="{FF2B5EF4-FFF2-40B4-BE49-F238E27FC236}">
                      <a16:creationId xmlns:a16="http://schemas.microsoft.com/office/drawing/2014/main" id="{7D303145-B01A-4FF1-97FA-47CF5915D82A}"/>
                    </a:ext>
                  </a:extLst>
                </p:cNvPr>
                <p:cNvSpPr/>
                <p:nvPr/>
              </p:nvSpPr>
              <p:spPr>
                <a:xfrm>
                  <a:off x="4831015"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9" name="Oval 168">
                  <a:extLst>
                    <a:ext uri="{FF2B5EF4-FFF2-40B4-BE49-F238E27FC236}">
                      <a16:creationId xmlns:a16="http://schemas.microsoft.com/office/drawing/2014/main" id="{818AEAD7-BD19-4578-8451-D490884B657C}"/>
                    </a:ext>
                  </a:extLst>
                </p:cNvPr>
                <p:cNvSpPr/>
                <p:nvPr/>
              </p:nvSpPr>
              <p:spPr>
                <a:xfrm>
                  <a:off x="5409002"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0" name="Oval 169">
                  <a:extLst>
                    <a:ext uri="{FF2B5EF4-FFF2-40B4-BE49-F238E27FC236}">
                      <a16:creationId xmlns:a16="http://schemas.microsoft.com/office/drawing/2014/main" id="{E498BDFF-3CE9-486F-AD52-A3E9B4E90C12}"/>
                    </a:ext>
                  </a:extLst>
                </p:cNvPr>
                <p:cNvSpPr/>
                <p:nvPr/>
              </p:nvSpPr>
              <p:spPr>
                <a:xfrm>
                  <a:off x="5986989"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1" name="Oval 170">
                  <a:extLst>
                    <a:ext uri="{FF2B5EF4-FFF2-40B4-BE49-F238E27FC236}">
                      <a16:creationId xmlns:a16="http://schemas.microsoft.com/office/drawing/2014/main" id="{3AC56CAF-4048-4BC7-82F6-E7D6D7794328}"/>
                    </a:ext>
                  </a:extLst>
                </p:cNvPr>
                <p:cNvSpPr/>
                <p:nvPr/>
              </p:nvSpPr>
              <p:spPr>
                <a:xfrm>
                  <a:off x="6564976"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2" name="Oval 171">
                  <a:extLst>
                    <a:ext uri="{FF2B5EF4-FFF2-40B4-BE49-F238E27FC236}">
                      <a16:creationId xmlns:a16="http://schemas.microsoft.com/office/drawing/2014/main" id="{684319B8-644A-4E2F-98A2-18F06B76FF6E}"/>
                    </a:ext>
                  </a:extLst>
                </p:cNvPr>
                <p:cNvSpPr/>
                <p:nvPr/>
              </p:nvSpPr>
              <p:spPr>
                <a:xfrm>
                  <a:off x="7142963"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3" name="Oval 172">
                  <a:extLst>
                    <a:ext uri="{FF2B5EF4-FFF2-40B4-BE49-F238E27FC236}">
                      <a16:creationId xmlns:a16="http://schemas.microsoft.com/office/drawing/2014/main" id="{CF074289-D29B-4FB7-99C6-793932949ADD}"/>
                    </a:ext>
                  </a:extLst>
                </p:cNvPr>
                <p:cNvSpPr/>
                <p:nvPr/>
              </p:nvSpPr>
              <p:spPr>
                <a:xfrm>
                  <a:off x="7720950"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4" name="Oval 173">
                  <a:extLst>
                    <a:ext uri="{FF2B5EF4-FFF2-40B4-BE49-F238E27FC236}">
                      <a16:creationId xmlns:a16="http://schemas.microsoft.com/office/drawing/2014/main" id="{EE23EE02-2EAC-4836-9C57-8D4CC1EB8BCA}"/>
                    </a:ext>
                  </a:extLst>
                </p:cNvPr>
                <p:cNvSpPr/>
                <p:nvPr/>
              </p:nvSpPr>
              <p:spPr>
                <a:xfrm>
                  <a:off x="8298937"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5" name="Oval 174">
                  <a:extLst>
                    <a:ext uri="{FF2B5EF4-FFF2-40B4-BE49-F238E27FC236}">
                      <a16:creationId xmlns:a16="http://schemas.microsoft.com/office/drawing/2014/main" id="{BA03EA50-558B-4C79-B4A6-16319971A5D7}"/>
                    </a:ext>
                  </a:extLst>
                </p:cNvPr>
                <p:cNvSpPr/>
                <p:nvPr/>
              </p:nvSpPr>
              <p:spPr>
                <a:xfrm>
                  <a:off x="8876919" y="4500293"/>
                  <a:ext cx="72000" cy="72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Tree>
    <p:extLst>
      <p:ext uri="{BB962C8B-B14F-4D97-AF65-F5344CB8AC3E}">
        <p14:creationId xmlns:p14="http://schemas.microsoft.com/office/powerpoint/2010/main" val="3327718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7"/>
                                        </p:tgtEl>
                                        <p:attrNameLst>
                                          <p:attrName>style.visibility</p:attrName>
                                        </p:attrNameLst>
                                      </p:cBhvr>
                                      <p:to>
                                        <p:strVal val="visible"/>
                                      </p:to>
                                    </p:set>
                                    <p:animEffect transition="in" filter="fade">
                                      <p:cBhvr>
                                        <p:cTn id="12" dur="500"/>
                                        <p:tgtEl>
                                          <p:spTgt spid="17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8"/>
                                        </p:tgtEl>
                                        <p:attrNameLst>
                                          <p:attrName>style.visibility</p:attrName>
                                        </p:attrNameLst>
                                      </p:cBhvr>
                                      <p:to>
                                        <p:strVal val="visible"/>
                                      </p:to>
                                    </p:set>
                                    <p:animEffect transition="in" filter="fade">
                                      <p:cBhvr>
                                        <p:cTn id="17" dur="500"/>
                                        <p:tgtEl>
                                          <p:spTgt spid="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icture 102">
            <a:extLst>
              <a:ext uri="{FF2B5EF4-FFF2-40B4-BE49-F238E27FC236}">
                <a16:creationId xmlns:a16="http://schemas.microsoft.com/office/drawing/2014/main" id="{FBA1CBD4-29C4-4AB2-A387-7DC457ABFEB4}"/>
              </a:ext>
            </a:extLst>
          </p:cNvPr>
          <p:cNvPicPr>
            <a:picLocks noChangeAspect="1"/>
          </p:cNvPicPr>
          <p:nvPr/>
        </p:nvPicPr>
        <p:blipFill>
          <a:blip r:embed="rId3"/>
          <a:stretch>
            <a:fillRect/>
          </a:stretch>
        </p:blipFill>
        <p:spPr>
          <a:xfrm>
            <a:off x="0" y="654448"/>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Explaining longitudinal waves</a:t>
            </a:r>
            <a:endParaRPr lang="en-GB" dirty="0"/>
          </a:p>
        </p:txBody>
      </p:sp>
      <p:sp>
        <p:nvSpPr>
          <p:cNvPr id="76" name="Text Placeholder 16">
            <a:extLst>
              <a:ext uri="{FF2B5EF4-FFF2-40B4-BE49-F238E27FC236}">
                <a16:creationId xmlns:a16="http://schemas.microsoft.com/office/drawing/2014/main" id="{28E15016-5BB3-4584-8740-2502DC7CD116}"/>
              </a:ext>
            </a:extLst>
          </p:cNvPr>
          <p:cNvSpPr txBox="1">
            <a:spLocks/>
          </p:cNvSpPr>
          <p:nvPr/>
        </p:nvSpPr>
        <p:spPr>
          <a:xfrm>
            <a:off x="307887" y="863126"/>
            <a:ext cx="8492463" cy="51842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 graph represents the longitudinal wave.</a:t>
            </a:r>
          </a:p>
        </p:txBody>
      </p:sp>
      <p:grpSp>
        <p:nvGrpSpPr>
          <p:cNvPr id="10" name="Group 9">
            <a:extLst>
              <a:ext uri="{FF2B5EF4-FFF2-40B4-BE49-F238E27FC236}">
                <a16:creationId xmlns:a16="http://schemas.microsoft.com/office/drawing/2014/main" id="{FDA25E6C-BC41-4189-A4D2-BEA735966D99}"/>
              </a:ext>
            </a:extLst>
          </p:cNvPr>
          <p:cNvGrpSpPr/>
          <p:nvPr/>
        </p:nvGrpSpPr>
        <p:grpSpPr>
          <a:xfrm>
            <a:off x="795040" y="1632374"/>
            <a:ext cx="7553919" cy="2954688"/>
            <a:chOff x="795040" y="1632374"/>
            <a:chExt cx="7553919" cy="2954688"/>
          </a:xfrm>
        </p:grpSpPr>
        <p:grpSp>
          <p:nvGrpSpPr>
            <p:cNvPr id="9" name="Group 8">
              <a:extLst>
                <a:ext uri="{FF2B5EF4-FFF2-40B4-BE49-F238E27FC236}">
                  <a16:creationId xmlns:a16="http://schemas.microsoft.com/office/drawing/2014/main" id="{0410D6BE-6113-41F2-8502-E218B5B8CC8A}"/>
                </a:ext>
              </a:extLst>
            </p:cNvPr>
            <p:cNvGrpSpPr/>
            <p:nvPr/>
          </p:nvGrpSpPr>
          <p:grpSpPr>
            <a:xfrm>
              <a:off x="795040" y="1632374"/>
              <a:ext cx="7553919" cy="2954688"/>
              <a:chOff x="795040" y="1632374"/>
              <a:chExt cx="7553919" cy="2954688"/>
            </a:xfrm>
          </p:grpSpPr>
          <p:grpSp>
            <p:nvGrpSpPr>
              <p:cNvPr id="2" name="Group 1">
                <a:extLst>
                  <a:ext uri="{FF2B5EF4-FFF2-40B4-BE49-F238E27FC236}">
                    <a16:creationId xmlns:a16="http://schemas.microsoft.com/office/drawing/2014/main" id="{BB00CB70-170B-4066-ADBF-5603012B0F08}"/>
                  </a:ext>
                </a:extLst>
              </p:cNvPr>
              <p:cNvGrpSpPr/>
              <p:nvPr/>
            </p:nvGrpSpPr>
            <p:grpSpPr>
              <a:xfrm>
                <a:off x="1533525" y="1632374"/>
                <a:ext cx="6624000" cy="371250"/>
                <a:chOff x="1451356" y="1651779"/>
                <a:chExt cx="6710937" cy="371250"/>
              </a:xfrm>
            </p:grpSpPr>
            <p:grpSp>
              <p:nvGrpSpPr>
                <p:cNvPr id="61" name="Group 60">
                  <a:extLst>
                    <a:ext uri="{FF2B5EF4-FFF2-40B4-BE49-F238E27FC236}">
                      <a16:creationId xmlns:a16="http://schemas.microsoft.com/office/drawing/2014/main" id="{7BAC1D89-2A9F-4EAB-92B2-5FB18EC12A25}"/>
                    </a:ext>
                  </a:extLst>
                </p:cNvPr>
                <p:cNvGrpSpPr/>
                <p:nvPr/>
              </p:nvGrpSpPr>
              <p:grpSpPr>
                <a:xfrm>
                  <a:off x="1605758" y="1900683"/>
                  <a:ext cx="6556535" cy="122346"/>
                  <a:chOff x="417100" y="1938768"/>
                  <a:chExt cx="8561800" cy="122346"/>
                </a:xfrm>
              </p:grpSpPr>
              <p:sp>
                <p:nvSpPr>
                  <p:cNvPr id="62" name="Oval 61">
                    <a:extLst>
                      <a:ext uri="{FF2B5EF4-FFF2-40B4-BE49-F238E27FC236}">
                        <a16:creationId xmlns:a16="http://schemas.microsoft.com/office/drawing/2014/main" id="{BC7AEADB-1CE9-4818-991A-A9FAF43B64EC}"/>
                      </a:ext>
                    </a:extLst>
                  </p:cNvPr>
                  <p:cNvSpPr/>
                  <p:nvPr/>
                </p:nvSpPr>
                <p:spPr>
                  <a:xfrm>
                    <a:off x="417100" y="1948407"/>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81BD6E4C-6D7B-4FFC-AAAD-347CCE73E681}"/>
                      </a:ext>
                    </a:extLst>
                  </p:cNvPr>
                  <p:cNvSpPr/>
                  <p:nvPr/>
                </p:nvSpPr>
                <p:spPr>
                  <a:xfrm>
                    <a:off x="1103088" y="1948407"/>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1B69BFBC-012B-45EE-B536-FE88D6B11D6C}"/>
                      </a:ext>
                    </a:extLst>
                  </p:cNvPr>
                  <p:cNvSpPr/>
                  <p:nvPr/>
                </p:nvSpPr>
                <p:spPr>
                  <a:xfrm>
                    <a:off x="1573075" y="1938768"/>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extLst>
                      <a:ext uri="{FF2B5EF4-FFF2-40B4-BE49-F238E27FC236}">
                        <a16:creationId xmlns:a16="http://schemas.microsoft.com/office/drawing/2014/main" id="{79CAED19-A939-42E9-8436-D7290A7505C6}"/>
                      </a:ext>
                    </a:extLst>
                  </p:cNvPr>
                  <p:cNvSpPr/>
                  <p:nvPr/>
                </p:nvSpPr>
                <p:spPr>
                  <a:xfrm>
                    <a:off x="1899061" y="1948407"/>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extLst>
                      <a:ext uri="{FF2B5EF4-FFF2-40B4-BE49-F238E27FC236}">
                        <a16:creationId xmlns:a16="http://schemas.microsoft.com/office/drawing/2014/main" id="{0B4B72AE-2F1D-4891-89EB-596BEDA68ACB}"/>
                      </a:ext>
                    </a:extLst>
                  </p:cNvPr>
                  <p:cNvSpPr/>
                  <p:nvPr/>
                </p:nvSpPr>
                <p:spPr>
                  <a:xfrm>
                    <a:off x="2247579" y="1938768"/>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a:extLst>
                      <a:ext uri="{FF2B5EF4-FFF2-40B4-BE49-F238E27FC236}">
                        <a16:creationId xmlns:a16="http://schemas.microsoft.com/office/drawing/2014/main" id="{636C1D70-686B-4397-A130-DC8E6D49D5F2}"/>
                      </a:ext>
                    </a:extLst>
                  </p:cNvPr>
                  <p:cNvSpPr/>
                  <p:nvPr/>
                </p:nvSpPr>
                <p:spPr>
                  <a:xfrm>
                    <a:off x="2695035" y="1948407"/>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a:extLst>
                      <a:ext uri="{FF2B5EF4-FFF2-40B4-BE49-F238E27FC236}">
                        <a16:creationId xmlns:a16="http://schemas.microsoft.com/office/drawing/2014/main" id="{BD2D5E99-D6B6-4051-A5D4-CED3F9A8A9C0}"/>
                      </a:ext>
                    </a:extLst>
                  </p:cNvPr>
                  <p:cNvSpPr/>
                  <p:nvPr/>
                </p:nvSpPr>
                <p:spPr>
                  <a:xfrm>
                    <a:off x="3431100" y="1939875"/>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extLst>
                      <a:ext uri="{FF2B5EF4-FFF2-40B4-BE49-F238E27FC236}">
                        <a16:creationId xmlns:a16="http://schemas.microsoft.com/office/drawing/2014/main" id="{95E557F2-53FC-46CF-9B08-E48EF963E027}"/>
                      </a:ext>
                    </a:extLst>
                  </p:cNvPr>
                  <p:cNvSpPr/>
                  <p:nvPr/>
                </p:nvSpPr>
                <p:spPr>
                  <a:xfrm>
                    <a:off x="4211009" y="1948407"/>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CBC7F1A1-51A2-4E0F-83F2-4228099006E5}"/>
                      </a:ext>
                    </a:extLst>
                  </p:cNvPr>
                  <p:cNvSpPr/>
                  <p:nvPr/>
                </p:nvSpPr>
                <p:spPr>
                  <a:xfrm>
                    <a:off x="5040996" y="1938768"/>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extLst>
                      <a:ext uri="{FF2B5EF4-FFF2-40B4-BE49-F238E27FC236}">
                        <a16:creationId xmlns:a16="http://schemas.microsoft.com/office/drawing/2014/main" id="{F40814AF-2015-46C5-B117-D5E142EA24B6}"/>
                      </a:ext>
                    </a:extLst>
                  </p:cNvPr>
                  <p:cNvSpPr/>
                  <p:nvPr/>
                </p:nvSpPr>
                <p:spPr>
                  <a:xfrm>
                    <a:off x="5654983" y="1948407"/>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2CFA29DE-3A20-4300-A272-7293EA957432}"/>
                      </a:ext>
                    </a:extLst>
                  </p:cNvPr>
                  <p:cNvSpPr/>
                  <p:nvPr/>
                </p:nvSpPr>
                <p:spPr>
                  <a:xfrm>
                    <a:off x="6196970" y="1948407"/>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63D5E199-B695-4A7D-B99D-A8C30B1A8C94}"/>
                      </a:ext>
                    </a:extLst>
                  </p:cNvPr>
                  <p:cNvSpPr/>
                  <p:nvPr/>
                </p:nvSpPr>
                <p:spPr>
                  <a:xfrm>
                    <a:off x="6522957" y="1948407"/>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073DB9E3-509B-4CB1-88FE-BC621A8FB0A8}"/>
                      </a:ext>
                    </a:extLst>
                  </p:cNvPr>
                  <p:cNvSpPr/>
                  <p:nvPr/>
                </p:nvSpPr>
                <p:spPr>
                  <a:xfrm>
                    <a:off x="6848943" y="1949514"/>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113C1556-ED46-4D66-826A-6B4E9315204B}"/>
                      </a:ext>
                    </a:extLst>
                  </p:cNvPr>
                  <p:cNvSpPr/>
                  <p:nvPr/>
                </p:nvSpPr>
                <p:spPr>
                  <a:xfrm>
                    <a:off x="7318930" y="1948407"/>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a:extLst>
                      <a:ext uri="{FF2B5EF4-FFF2-40B4-BE49-F238E27FC236}">
                        <a16:creationId xmlns:a16="http://schemas.microsoft.com/office/drawing/2014/main" id="{4B76F454-DAD8-4173-A096-735879F8A56B}"/>
                      </a:ext>
                    </a:extLst>
                  </p:cNvPr>
                  <p:cNvSpPr/>
                  <p:nvPr/>
                </p:nvSpPr>
                <p:spPr>
                  <a:xfrm>
                    <a:off x="8004918" y="1948407"/>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extLst>
                      <a:ext uri="{FF2B5EF4-FFF2-40B4-BE49-F238E27FC236}">
                        <a16:creationId xmlns:a16="http://schemas.microsoft.com/office/drawing/2014/main" id="{58AB467E-D16A-4826-90AF-9F864213C429}"/>
                      </a:ext>
                    </a:extLst>
                  </p:cNvPr>
                  <p:cNvSpPr/>
                  <p:nvPr/>
                </p:nvSpPr>
                <p:spPr>
                  <a:xfrm>
                    <a:off x="8834900" y="1948407"/>
                    <a:ext cx="144000" cy="111600"/>
                  </a:xfrm>
                  <a:prstGeom prst="ellipse">
                    <a:avLst/>
                  </a:prstGeom>
                  <a:solidFill>
                    <a:schemeClr val="tx1">
                      <a:lumMod val="75000"/>
                      <a:lumOff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 name="Group 6">
                  <a:extLst>
                    <a:ext uri="{FF2B5EF4-FFF2-40B4-BE49-F238E27FC236}">
                      <a16:creationId xmlns:a16="http://schemas.microsoft.com/office/drawing/2014/main" id="{8189C77F-DCF7-4FC9-9EB8-5726CB6A4EB5}"/>
                    </a:ext>
                  </a:extLst>
                </p:cNvPr>
                <p:cNvGrpSpPr/>
                <p:nvPr/>
              </p:nvGrpSpPr>
              <p:grpSpPr>
                <a:xfrm>
                  <a:off x="1451356" y="1651779"/>
                  <a:ext cx="6640228" cy="41004"/>
                  <a:chOff x="207119" y="2117979"/>
                  <a:chExt cx="8671090" cy="41004"/>
                </a:xfrm>
              </p:grpSpPr>
              <p:grpSp>
                <p:nvGrpSpPr>
                  <p:cNvPr id="60" name="Group 59">
                    <a:extLst>
                      <a:ext uri="{FF2B5EF4-FFF2-40B4-BE49-F238E27FC236}">
                        <a16:creationId xmlns:a16="http://schemas.microsoft.com/office/drawing/2014/main" id="{727D6137-2F17-4DF8-953F-50615604DC12}"/>
                      </a:ext>
                    </a:extLst>
                  </p:cNvPr>
                  <p:cNvGrpSpPr/>
                  <p:nvPr/>
                </p:nvGrpSpPr>
                <p:grpSpPr>
                  <a:xfrm>
                    <a:off x="207119" y="2143625"/>
                    <a:ext cx="8091818" cy="0"/>
                    <a:chOff x="237100" y="1710690"/>
                    <a:chExt cx="8091818" cy="0"/>
                  </a:xfrm>
                </p:grpSpPr>
                <p:cxnSp>
                  <p:nvCxnSpPr>
                    <p:cNvPr id="79" name="Straight Arrow Connector 78">
                      <a:extLst>
                        <a:ext uri="{FF2B5EF4-FFF2-40B4-BE49-F238E27FC236}">
                          <a16:creationId xmlns:a16="http://schemas.microsoft.com/office/drawing/2014/main" id="{1EEE8DC2-9EBA-488A-B680-BBB496CD1821}"/>
                        </a:ext>
                      </a:extLst>
                    </p:cNvPr>
                    <p:cNvCxnSpPr/>
                    <p:nvPr/>
                  </p:nvCxnSpPr>
                  <p:spPr>
                    <a:xfrm>
                      <a:off x="1393074" y="1710690"/>
                      <a:ext cx="252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C5EACF33-D2EB-405C-A8A7-34BA89D3051B}"/>
                        </a:ext>
                      </a:extLst>
                    </p:cNvPr>
                    <p:cNvCxnSpPr/>
                    <p:nvPr/>
                  </p:nvCxnSpPr>
                  <p:spPr>
                    <a:xfrm>
                      <a:off x="815087" y="1710690"/>
                      <a:ext cx="360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3E0B4A22-9E0A-45C3-8ECE-05EBC8BA9910}"/>
                        </a:ext>
                      </a:extLst>
                    </p:cNvPr>
                    <p:cNvCxnSpPr/>
                    <p:nvPr/>
                  </p:nvCxnSpPr>
                  <p:spPr>
                    <a:xfrm>
                      <a:off x="237100" y="1710690"/>
                      <a:ext cx="252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7CA44F92-3FDD-4F78-A528-599BBBD2A737}"/>
                        </a:ext>
                      </a:extLst>
                    </p:cNvPr>
                    <p:cNvCxnSpPr/>
                    <p:nvPr/>
                  </p:nvCxnSpPr>
                  <p:spPr>
                    <a:xfrm>
                      <a:off x="2314276" y="1710690"/>
                      <a:ext cx="252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7A543CAF-30B1-4DD1-9C53-96F06F10A8B5}"/>
                        </a:ext>
                      </a:extLst>
                    </p:cNvPr>
                    <p:cNvCxnSpPr/>
                    <p:nvPr/>
                  </p:nvCxnSpPr>
                  <p:spPr>
                    <a:xfrm>
                      <a:off x="2767035" y="1710690"/>
                      <a:ext cx="360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A4323188-ACFB-4957-AD35-8F6094974C66}"/>
                        </a:ext>
                      </a:extLst>
                    </p:cNvPr>
                    <p:cNvCxnSpPr/>
                    <p:nvPr/>
                  </p:nvCxnSpPr>
                  <p:spPr>
                    <a:xfrm>
                      <a:off x="3463950" y="1710690"/>
                      <a:ext cx="252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7656B252-D1E7-47E5-BAC0-5543CF443756}"/>
                        </a:ext>
                      </a:extLst>
                    </p:cNvPr>
                    <p:cNvCxnSpPr/>
                    <p:nvPr/>
                  </p:nvCxnSpPr>
                  <p:spPr>
                    <a:xfrm>
                      <a:off x="6016970" y="1710690"/>
                      <a:ext cx="252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0D4C2295-AF2D-4130-B7EE-34E4A30C7617}"/>
                        </a:ext>
                      </a:extLst>
                    </p:cNvPr>
                    <p:cNvCxnSpPr/>
                    <p:nvPr/>
                  </p:nvCxnSpPr>
                  <p:spPr>
                    <a:xfrm>
                      <a:off x="5438983" y="1710690"/>
                      <a:ext cx="360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BEF8FC19-8B19-4B0A-81AD-2B4BD429A81B}"/>
                        </a:ext>
                      </a:extLst>
                    </p:cNvPr>
                    <p:cNvCxnSpPr/>
                    <p:nvPr/>
                  </p:nvCxnSpPr>
                  <p:spPr>
                    <a:xfrm>
                      <a:off x="4860996" y="1710690"/>
                      <a:ext cx="252000" cy="0"/>
                    </a:xfrm>
                    <a:prstGeom prst="straightConnector1">
                      <a:avLst/>
                    </a:prstGeom>
                    <a:ln w="254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F286BE43-F71C-4393-ADE4-3E8C7378E14C}"/>
                        </a:ext>
                      </a:extLst>
                    </p:cNvPr>
                    <p:cNvCxnSpPr/>
                    <p:nvPr/>
                  </p:nvCxnSpPr>
                  <p:spPr>
                    <a:xfrm>
                      <a:off x="6922808" y="1710690"/>
                      <a:ext cx="252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A187587D-C0E0-4F7B-8792-66BAC8F3BCC6}"/>
                        </a:ext>
                      </a:extLst>
                    </p:cNvPr>
                    <p:cNvCxnSpPr/>
                    <p:nvPr/>
                  </p:nvCxnSpPr>
                  <p:spPr>
                    <a:xfrm>
                      <a:off x="7390931" y="1710690"/>
                      <a:ext cx="360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24DF5848-0684-4785-9854-FE474FC80090}"/>
                        </a:ext>
                      </a:extLst>
                    </p:cNvPr>
                    <p:cNvCxnSpPr/>
                    <p:nvPr/>
                  </p:nvCxnSpPr>
                  <p:spPr>
                    <a:xfrm>
                      <a:off x="8076918" y="1710690"/>
                      <a:ext cx="252000" cy="0"/>
                    </a:xfrm>
                    <a:prstGeom prst="straightConnector1">
                      <a:avLst/>
                    </a:prstGeom>
                    <a:ln w="25400">
                      <a:solidFill>
                        <a:schemeClr val="accent2">
                          <a:lumMod val="50000"/>
                        </a:schemeClr>
                      </a:solidFill>
                      <a:headEnd type="arrow"/>
                      <a:tailEnd type="none"/>
                    </a:ln>
                  </p:spPr>
                  <p:style>
                    <a:lnRef idx="1">
                      <a:schemeClr val="accent1"/>
                    </a:lnRef>
                    <a:fillRef idx="0">
                      <a:schemeClr val="accent1"/>
                    </a:fillRef>
                    <a:effectRef idx="0">
                      <a:schemeClr val="accent1"/>
                    </a:effectRef>
                    <a:fontRef idx="minor">
                      <a:schemeClr val="tx1"/>
                    </a:fontRef>
                  </p:style>
                </p:cxnSp>
              </p:grpSp>
              <p:sp>
                <p:nvSpPr>
                  <p:cNvPr id="6" name="Oval 5">
                    <a:extLst>
                      <a:ext uri="{FF2B5EF4-FFF2-40B4-BE49-F238E27FC236}">
                        <a16:creationId xmlns:a16="http://schemas.microsoft.com/office/drawing/2014/main" id="{ACF31575-221C-40EA-B88F-35758EFB1765}"/>
                      </a:ext>
                    </a:extLst>
                  </p:cNvPr>
                  <p:cNvSpPr/>
                  <p:nvPr/>
                </p:nvSpPr>
                <p:spPr>
                  <a:xfrm>
                    <a:off x="1918408" y="2121942"/>
                    <a:ext cx="36000" cy="36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1" name="Oval 190">
                    <a:extLst>
                      <a:ext uri="{FF2B5EF4-FFF2-40B4-BE49-F238E27FC236}">
                        <a16:creationId xmlns:a16="http://schemas.microsoft.com/office/drawing/2014/main" id="{7D83E8F7-3319-4BFE-B574-6830A55B6C10}"/>
                      </a:ext>
                    </a:extLst>
                  </p:cNvPr>
                  <p:cNvSpPr/>
                  <p:nvPr/>
                </p:nvSpPr>
                <p:spPr>
                  <a:xfrm>
                    <a:off x="4235820" y="2121516"/>
                    <a:ext cx="36000" cy="36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2" name="Oval 191">
                    <a:extLst>
                      <a:ext uri="{FF2B5EF4-FFF2-40B4-BE49-F238E27FC236}">
                        <a16:creationId xmlns:a16="http://schemas.microsoft.com/office/drawing/2014/main" id="{5066F935-9D39-4BCC-95B4-39FB278ADDD7}"/>
                      </a:ext>
                    </a:extLst>
                  </p:cNvPr>
                  <p:cNvSpPr/>
                  <p:nvPr/>
                </p:nvSpPr>
                <p:spPr>
                  <a:xfrm>
                    <a:off x="6542304" y="2122983"/>
                    <a:ext cx="36000" cy="36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Oval 192">
                    <a:extLst>
                      <a:ext uri="{FF2B5EF4-FFF2-40B4-BE49-F238E27FC236}">
                        <a16:creationId xmlns:a16="http://schemas.microsoft.com/office/drawing/2014/main" id="{C046ED46-6472-4D11-B43A-E45A00407004}"/>
                      </a:ext>
                    </a:extLst>
                  </p:cNvPr>
                  <p:cNvSpPr/>
                  <p:nvPr/>
                </p:nvSpPr>
                <p:spPr>
                  <a:xfrm>
                    <a:off x="8842209" y="2117979"/>
                    <a:ext cx="36000" cy="360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 name="Group 2">
                <a:extLst>
                  <a:ext uri="{FF2B5EF4-FFF2-40B4-BE49-F238E27FC236}">
                    <a16:creationId xmlns:a16="http://schemas.microsoft.com/office/drawing/2014/main" id="{F1AA12CC-EEA0-49BF-AE3D-018AFA890024}"/>
                  </a:ext>
                </a:extLst>
              </p:cNvPr>
              <p:cNvGrpSpPr/>
              <p:nvPr/>
            </p:nvGrpSpPr>
            <p:grpSpPr>
              <a:xfrm>
                <a:off x="795040" y="2397315"/>
                <a:ext cx="7553919" cy="2189747"/>
                <a:chOff x="795040" y="2397315"/>
                <a:chExt cx="7553919" cy="2189747"/>
              </a:xfrm>
            </p:grpSpPr>
            <p:grpSp>
              <p:nvGrpSpPr>
                <p:cNvPr id="16" name="Group 15">
                  <a:extLst>
                    <a:ext uri="{FF2B5EF4-FFF2-40B4-BE49-F238E27FC236}">
                      <a16:creationId xmlns:a16="http://schemas.microsoft.com/office/drawing/2014/main" id="{270CB91C-C8FC-4F39-9D1D-88FDBDA4257F}"/>
                    </a:ext>
                  </a:extLst>
                </p:cNvPr>
                <p:cNvGrpSpPr/>
                <p:nvPr/>
              </p:nvGrpSpPr>
              <p:grpSpPr>
                <a:xfrm>
                  <a:off x="795040" y="2397315"/>
                  <a:ext cx="7553919" cy="2160000"/>
                  <a:chOff x="1694380" y="2863515"/>
                  <a:chExt cx="7443601" cy="2160000"/>
                </a:xfrm>
              </p:grpSpPr>
              <p:cxnSp>
                <p:nvCxnSpPr>
                  <p:cNvPr id="4" name="Straight Connector 3">
                    <a:extLst>
                      <a:ext uri="{FF2B5EF4-FFF2-40B4-BE49-F238E27FC236}">
                        <a16:creationId xmlns:a16="http://schemas.microsoft.com/office/drawing/2014/main" id="{B9D4923C-A729-4F16-9290-D542BCA40424}"/>
                      </a:ext>
                    </a:extLst>
                  </p:cNvPr>
                  <p:cNvCxnSpPr>
                    <a:cxnSpLocks/>
                  </p:cNvCxnSpPr>
                  <p:nvPr/>
                </p:nvCxnSpPr>
                <p:spPr>
                  <a:xfrm>
                    <a:off x="1995871" y="2863515"/>
                    <a:ext cx="0" cy="2160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53C66E0A-12C4-44F0-850B-35F3A02D392F}"/>
                      </a:ext>
                    </a:extLst>
                  </p:cNvPr>
                  <p:cNvCxnSpPr>
                    <a:cxnSpLocks/>
                  </p:cNvCxnSpPr>
                  <p:nvPr/>
                </p:nvCxnSpPr>
                <p:spPr>
                  <a:xfrm>
                    <a:off x="1694380" y="3943515"/>
                    <a:ext cx="74436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2" name="Straight Connector 91">
                  <a:extLst>
                    <a:ext uri="{FF2B5EF4-FFF2-40B4-BE49-F238E27FC236}">
                      <a16:creationId xmlns:a16="http://schemas.microsoft.com/office/drawing/2014/main" id="{CDF03B98-97A2-470C-BDB0-9187A63AA160}"/>
                    </a:ext>
                  </a:extLst>
                </p:cNvPr>
                <p:cNvCxnSpPr>
                  <a:cxnSpLocks/>
                </p:cNvCxnSpPr>
                <p:nvPr/>
              </p:nvCxnSpPr>
              <p:spPr>
                <a:xfrm>
                  <a:off x="2845199" y="2397315"/>
                  <a:ext cx="0" cy="2189747"/>
                </a:xfrm>
                <a:prstGeom prst="line">
                  <a:avLst/>
                </a:prstGeom>
                <a:ln w="9525">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B93F716E-1092-4607-B8AD-9A269D8CBE55}"/>
                    </a:ext>
                  </a:extLst>
                </p:cNvPr>
                <p:cNvCxnSpPr>
                  <a:cxnSpLocks/>
                </p:cNvCxnSpPr>
                <p:nvPr/>
              </p:nvCxnSpPr>
              <p:spPr>
                <a:xfrm>
                  <a:off x="4589399" y="2397315"/>
                  <a:ext cx="0" cy="2189747"/>
                </a:xfrm>
                <a:prstGeom prst="line">
                  <a:avLst/>
                </a:prstGeom>
                <a:ln w="9525">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B2DDEC04-C846-466A-8C8B-221E93F40589}"/>
                    </a:ext>
                  </a:extLst>
                </p:cNvPr>
                <p:cNvCxnSpPr>
                  <a:cxnSpLocks/>
                </p:cNvCxnSpPr>
                <p:nvPr/>
              </p:nvCxnSpPr>
              <p:spPr>
                <a:xfrm>
                  <a:off x="6333599" y="2397315"/>
                  <a:ext cx="0" cy="2189747"/>
                </a:xfrm>
                <a:prstGeom prst="line">
                  <a:avLst/>
                </a:prstGeom>
                <a:ln w="9525">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F67ED6A-CC90-4894-A611-63F01CB394CD}"/>
                    </a:ext>
                  </a:extLst>
                </p:cNvPr>
                <p:cNvCxnSpPr>
                  <a:cxnSpLocks/>
                </p:cNvCxnSpPr>
                <p:nvPr/>
              </p:nvCxnSpPr>
              <p:spPr>
                <a:xfrm>
                  <a:off x="8077800" y="2397315"/>
                  <a:ext cx="0" cy="2189747"/>
                </a:xfrm>
                <a:prstGeom prst="line">
                  <a:avLst/>
                </a:prstGeom>
                <a:ln w="9525">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25" name="Freeform: Shape 24">
              <a:extLst>
                <a:ext uri="{FF2B5EF4-FFF2-40B4-BE49-F238E27FC236}">
                  <a16:creationId xmlns:a16="http://schemas.microsoft.com/office/drawing/2014/main" id="{92654891-DBD1-4F5A-BC3E-7FC11C3EB6E5}"/>
                </a:ext>
              </a:extLst>
            </p:cNvPr>
            <p:cNvSpPr/>
            <p:nvPr/>
          </p:nvSpPr>
          <p:spPr>
            <a:xfrm>
              <a:off x="1100999" y="2625701"/>
              <a:ext cx="6981568" cy="1742312"/>
            </a:xfrm>
            <a:custGeom>
              <a:avLst/>
              <a:gdLst>
                <a:gd name="connsiteX0" fmla="*/ 0 w 6981568"/>
                <a:gd name="connsiteY0" fmla="*/ 877334 h 1742312"/>
                <a:gd name="connsiteX1" fmla="*/ 864973 w 6981568"/>
                <a:gd name="connsiteY1" fmla="*/ 5 h 1742312"/>
                <a:gd name="connsiteX2" fmla="*/ 1754660 w 6981568"/>
                <a:gd name="connsiteY2" fmla="*/ 864978 h 1742312"/>
                <a:gd name="connsiteX3" fmla="*/ 2607276 w 6981568"/>
                <a:gd name="connsiteY3" fmla="*/ 1742307 h 1742312"/>
                <a:gd name="connsiteX4" fmla="*/ 3496963 w 6981568"/>
                <a:gd name="connsiteY4" fmla="*/ 877334 h 1742312"/>
                <a:gd name="connsiteX5" fmla="*/ 4349579 w 6981568"/>
                <a:gd name="connsiteY5" fmla="*/ 5 h 1742312"/>
                <a:gd name="connsiteX6" fmla="*/ 5251622 w 6981568"/>
                <a:gd name="connsiteY6" fmla="*/ 877334 h 1742312"/>
                <a:gd name="connsiteX7" fmla="*/ 6091881 w 6981568"/>
                <a:gd name="connsiteY7" fmla="*/ 1729951 h 1742312"/>
                <a:gd name="connsiteX8" fmla="*/ 6981568 w 6981568"/>
                <a:gd name="connsiteY8" fmla="*/ 864978 h 1742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81568" h="1742312">
                  <a:moveTo>
                    <a:pt x="0" y="877334"/>
                  </a:moveTo>
                  <a:cubicBezTo>
                    <a:pt x="286265" y="439699"/>
                    <a:pt x="572530" y="2064"/>
                    <a:pt x="864973" y="5"/>
                  </a:cubicBezTo>
                  <a:cubicBezTo>
                    <a:pt x="1157416" y="-2054"/>
                    <a:pt x="1464276" y="574594"/>
                    <a:pt x="1754660" y="864978"/>
                  </a:cubicBezTo>
                  <a:cubicBezTo>
                    <a:pt x="2045044" y="1155362"/>
                    <a:pt x="2316892" y="1740248"/>
                    <a:pt x="2607276" y="1742307"/>
                  </a:cubicBezTo>
                  <a:cubicBezTo>
                    <a:pt x="2897660" y="1744366"/>
                    <a:pt x="3206579" y="1167718"/>
                    <a:pt x="3496963" y="877334"/>
                  </a:cubicBezTo>
                  <a:cubicBezTo>
                    <a:pt x="3787347" y="586950"/>
                    <a:pt x="4057136" y="5"/>
                    <a:pt x="4349579" y="5"/>
                  </a:cubicBezTo>
                  <a:cubicBezTo>
                    <a:pt x="4642022" y="5"/>
                    <a:pt x="4961238" y="589010"/>
                    <a:pt x="5251622" y="877334"/>
                  </a:cubicBezTo>
                  <a:cubicBezTo>
                    <a:pt x="5542006" y="1165658"/>
                    <a:pt x="5803557" y="1732010"/>
                    <a:pt x="6091881" y="1729951"/>
                  </a:cubicBezTo>
                  <a:cubicBezTo>
                    <a:pt x="6380205" y="1727892"/>
                    <a:pt x="6680886" y="1296435"/>
                    <a:pt x="6981568" y="864978"/>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5" name="Text Placeholder 16">
            <a:extLst>
              <a:ext uri="{FF2B5EF4-FFF2-40B4-BE49-F238E27FC236}">
                <a16:creationId xmlns:a16="http://schemas.microsoft.com/office/drawing/2014/main" id="{93D6A18F-49FE-42C6-8F04-47A304F953AD}"/>
              </a:ext>
            </a:extLst>
          </p:cNvPr>
          <p:cNvSpPr txBox="1">
            <a:spLocks/>
          </p:cNvSpPr>
          <p:nvPr/>
        </p:nvSpPr>
        <p:spPr>
          <a:xfrm>
            <a:off x="304044" y="4815448"/>
            <a:ext cx="8492463" cy="138810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6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To do:</a:t>
            </a:r>
          </a:p>
          <a:p>
            <a:pPr marL="342900" marR="0" lvl="0" indent="-342900" algn="l" defTabSz="914400" rtl="0" eaLnBrk="1" fontAlgn="auto" latinLnBrk="0" hangingPunct="1">
              <a:lnSpc>
                <a:spcPct val="114000"/>
              </a:lnSpc>
              <a:spcBef>
                <a:spcPct val="20000"/>
              </a:spcBef>
              <a:spcAft>
                <a:spcPts val="0"/>
              </a:spcAft>
              <a:buClrTx/>
              <a:buSzTx/>
              <a:buFont typeface="+mj-lt"/>
              <a:buAutoNum type="arabicPeriod"/>
              <a:tabLst/>
              <a:defRPr/>
            </a:pPr>
            <a:r>
              <a:rPr lang="en-US" sz="1600" dirty="0"/>
              <a:t>Make a copy of the graph and a</a:t>
            </a:r>
            <a:r>
              <a:rPr kumimoji="0" lang="en-US" sz="16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dd labels to each axis.</a:t>
            </a:r>
          </a:p>
          <a:p>
            <a:pPr marL="342900" marR="0" lvl="0" indent="-342900" algn="l" defTabSz="914400" rtl="0" eaLnBrk="1" fontAlgn="auto" latinLnBrk="0" hangingPunct="1">
              <a:lnSpc>
                <a:spcPct val="114000"/>
              </a:lnSpc>
              <a:spcBef>
                <a:spcPct val="20000"/>
              </a:spcBef>
              <a:spcAft>
                <a:spcPts val="0"/>
              </a:spcAft>
              <a:buClrTx/>
              <a:buSzTx/>
              <a:buFont typeface="+mj-lt"/>
              <a:buAutoNum type="arabicPeriod"/>
              <a:tabLst/>
              <a:defRPr/>
            </a:pPr>
            <a:r>
              <a:rPr lang="en-US" sz="1600" dirty="0"/>
              <a:t>Explain how the graph shows the movement of particles in a longitudinal wave.</a:t>
            </a:r>
            <a:endParaRPr kumimoji="0" lang="en-US" sz="16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2" name="Rounded Rectangle 18">
            <a:hlinkClick r:id="rId4" action="ppaction://hlinksldjump"/>
            <a:extLst>
              <a:ext uri="{FF2B5EF4-FFF2-40B4-BE49-F238E27FC236}">
                <a16:creationId xmlns:a16="http://schemas.microsoft.com/office/drawing/2014/main" id="{409342B8-F00F-4EDA-8C0E-0DB11055F2A2}"/>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965612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6048"/>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 right wavelength</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5"/>
            <a:ext cx="8285163" cy="90968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Albert makes a wave with a rope.</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solidFill>
                  <a:srgbClr val="222A35"/>
                </a:solidFill>
              </a:rPr>
              <a:t>He can </a:t>
            </a:r>
            <a:r>
              <a:rPr lang="en-US" dirty="0"/>
              <a:t>change </a:t>
            </a:r>
            <a:r>
              <a:rPr lang="en-US" dirty="0">
                <a:solidFill>
                  <a:srgbClr val="222A35"/>
                </a:solidFill>
              </a:rPr>
              <a:t>the </a:t>
            </a:r>
            <a:r>
              <a:rPr lang="en-US" b="1" dirty="0">
                <a:solidFill>
                  <a:srgbClr val="222A35"/>
                </a:solidFill>
              </a:rPr>
              <a:t>wavelength</a:t>
            </a:r>
            <a:r>
              <a:rPr lang="en-US" dirty="0">
                <a:solidFill>
                  <a:srgbClr val="222A35"/>
                </a:solidFill>
              </a:rPr>
              <a:t> and the </a:t>
            </a:r>
            <a:r>
              <a:rPr lang="en-US" b="1" dirty="0">
                <a:solidFill>
                  <a:srgbClr val="222A35"/>
                </a:solidFill>
              </a:rPr>
              <a:t>amplitude</a:t>
            </a:r>
            <a:r>
              <a:rPr lang="en-US" dirty="0">
                <a:solidFill>
                  <a:srgbClr val="222A35"/>
                </a:solidFill>
              </a:rPr>
              <a:t> of the </a:t>
            </a:r>
            <a:r>
              <a:rPr lang="en-US" dirty="0"/>
              <a:t>wave.</a:t>
            </a:r>
          </a:p>
        </p:txBody>
      </p:sp>
      <p:grpSp>
        <p:nvGrpSpPr>
          <p:cNvPr id="77" name="Group 76">
            <a:extLst>
              <a:ext uri="{FF2B5EF4-FFF2-40B4-BE49-F238E27FC236}">
                <a16:creationId xmlns:a16="http://schemas.microsoft.com/office/drawing/2014/main" id="{D8033767-02A0-4AB3-922E-68D78C3B815E}"/>
              </a:ext>
            </a:extLst>
          </p:cNvPr>
          <p:cNvGrpSpPr/>
          <p:nvPr/>
        </p:nvGrpSpPr>
        <p:grpSpPr>
          <a:xfrm>
            <a:off x="855781" y="2312966"/>
            <a:ext cx="7488000" cy="2970439"/>
            <a:chOff x="855781" y="2312966"/>
            <a:chExt cx="7488000" cy="2970439"/>
          </a:xfrm>
        </p:grpSpPr>
        <p:grpSp>
          <p:nvGrpSpPr>
            <p:cNvPr id="76" name="Group 75">
              <a:extLst>
                <a:ext uri="{FF2B5EF4-FFF2-40B4-BE49-F238E27FC236}">
                  <a16:creationId xmlns:a16="http://schemas.microsoft.com/office/drawing/2014/main" id="{DCFDE27C-8053-4296-9668-156C1DD96301}"/>
                </a:ext>
              </a:extLst>
            </p:cNvPr>
            <p:cNvGrpSpPr/>
            <p:nvPr/>
          </p:nvGrpSpPr>
          <p:grpSpPr>
            <a:xfrm>
              <a:off x="855781" y="2312966"/>
              <a:ext cx="7488000" cy="2970439"/>
              <a:chOff x="855781" y="2312966"/>
              <a:chExt cx="7488000" cy="2970439"/>
            </a:xfrm>
          </p:grpSpPr>
          <p:grpSp>
            <p:nvGrpSpPr>
              <p:cNvPr id="67" name="Group 66">
                <a:extLst>
                  <a:ext uri="{FF2B5EF4-FFF2-40B4-BE49-F238E27FC236}">
                    <a16:creationId xmlns:a16="http://schemas.microsoft.com/office/drawing/2014/main" id="{5341EBDD-E207-41D1-B35B-884E4750D129}"/>
                  </a:ext>
                </a:extLst>
              </p:cNvPr>
              <p:cNvGrpSpPr/>
              <p:nvPr/>
            </p:nvGrpSpPr>
            <p:grpSpPr>
              <a:xfrm>
                <a:off x="855781" y="2312966"/>
                <a:ext cx="7488000" cy="2970439"/>
                <a:chOff x="828000" y="1943781"/>
                <a:chExt cx="7488000" cy="2970439"/>
              </a:xfrm>
            </p:grpSpPr>
            <p:grpSp>
              <p:nvGrpSpPr>
                <p:cNvPr id="6" name="Group 5">
                  <a:extLst>
                    <a:ext uri="{FF2B5EF4-FFF2-40B4-BE49-F238E27FC236}">
                      <a16:creationId xmlns:a16="http://schemas.microsoft.com/office/drawing/2014/main" id="{AED60222-5CFC-4772-90D1-B8BC8F3E6716}"/>
                    </a:ext>
                  </a:extLst>
                </p:cNvPr>
                <p:cNvGrpSpPr/>
                <p:nvPr/>
              </p:nvGrpSpPr>
              <p:grpSpPr>
                <a:xfrm>
                  <a:off x="1750749" y="2827917"/>
                  <a:ext cx="4682428" cy="634999"/>
                  <a:chOff x="1885951" y="1991018"/>
                  <a:chExt cx="4129498" cy="634999"/>
                </a:xfrm>
              </p:grpSpPr>
              <p:cxnSp>
                <p:nvCxnSpPr>
                  <p:cNvPr id="9" name="Straight Connector 8">
                    <a:extLst>
                      <a:ext uri="{FF2B5EF4-FFF2-40B4-BE49-F238E27FC236}">
                        <a16:creationId xmlns:a16="http://schemas.microsoft.com/office/drawing/2014/main" id="{C34AC4ED-2CF3-401E-95EA-564FEAABBF54}"/>
                      </a:ext>
                    </a:extLst>
                  </p:cNvPr>
                  <p:cNvCxnSpPr>
                    <a:cxnSpLocks/>
                    <a:stCxn id="11" idx="0"/>
                    <a:endCxn id="11" idx="12"/>
                  </p:cNvCxnSpPr>
                  <p:nvPr/>
                </p:nvCxnSpPr>
                <p:spPr>
                  <a:xfrm flipV="1">
                    <a:off x="1885951" y="2304737"/>
                    <a:ext cx="4129498" cy="1890"/>
                  </a:xfrm>
                  <a:prstGeom prst="line">
                    <a:avLst/>
                  </a:prstGeom>
                  <a:ln>
                    <a:solidFill>
                      <a:schemeClr val="accent4">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Freeform: Shape 10">
                    <a:extLst>
                      <a:ext uri="{FF2B5EF4-FFF2-40B4-BE49-F238E27FC236}">
                        <a16:creationId xmlns:a16="http://schemas.microsoft.com/office/drawing/2014/main" id="{2D488BB3-7461-4890-82B7-84205BC9B67A}"/>
                      </a:ext>
                    </a:extLst>
                  </p:cNvPr>
                  <p:cNvSpPr/>
                  <p:nvPr/>
                </p:nvSpPr>
                <p:spPr>
                  <a:xfrm>
                    <a:off x="1885951" y="1991018"/>
                    <a:ext cx="4129498" cy="634999"/>
                  </a:xfrm>
                  <a:custGeom>
                    <a:avLst/>
                    <a:gdLst>
                      <a:gd name="connsiteX0" fmla="*/ 0 w 5372100"/>
                      <a:gd name="connsiteY0" fmla="*/ 1272541 h 2560326"/>
                      <a:gd name="connsiteX1" fmla="*/ 464820 w 5372100"/>
                      <a:gd name="connsiteY1" fmla="*/ 1 h 2560326"/>
                      <a:gd name="connsiteX2" fmla="*/ 906780 w 5372100"/>
                      <a:gd name="connsiteY2" fmla="*/ 1272541 h 2560326"/>
                      <a:gd name="connsiteX3" fmla="*/ 1379220 w 5372100"/>
                      <a:gd name="connsiteY3" fmla="*/ 2552701 h 2560326"/>
                      <a:gd name="connsiteX4" fmla="*/ 1805940 w 5372100"/>
                      <a:gd name="connsiteY4" fmla="*/ 1264921 h 2560326"/>
                      <a:gd name="connsiteX5" fmla="*/ 2240280 w 5372100"/>
                      <a:gd name="connsiteY5" fmla="*/ 1 h 2560326"/>
                      <a:gd name="connsiteX6" fmla="*/ 2705100 w 5372100"/>
                      <a:gd name="connsiteY6" fmla="*/ 1264921 h 2560326"/>
                      <a:gd name="connsiteX7" fmla="*/ 3139440 w 5372100"/>
                      <a:gd name="connsiteY7" fmla="*/ 2537461 h 2560326"/>
                      <a:gd name="connsiteX8" fmla="*/ 3589020 w 5372100"/>
                      <a:gd name="connsiteY8" fmla="*/ 1272541 h 2560326"/>
                      <a:gd name="connsiteX9" fmla="*/ 4030980 w 5372100"/>
                      <a:gd name="connsiteY9" fmla="*/ 1 h 2560326"/>
                      <a:gd name="connsiteX10" fmla="*/ 4480560 w 5372100"/>
                      <a:gd name="connsiteY10" fmla="*/ 1280161 h 2560326"/>
                      <a:gd name="connsiteX11" fmla="*/ 4930140 w 5372100"/>
                      <a:gd name="connsiteY11" fmla="*/ 2560321 h 2560326"/>
                      <a:gd name="connsiteX12" fmla="*/ 5372100 w 5372100"/>
                      <a:gd name="connsiteY12" fmla="*/ 1264921 h 256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72100" h="2560326">
                        <a:moveTo>
                          <a:pt x="0" y="1272541"/>
                        </a:moveTo>
                        <a:cubicBezTo>
                          <a:pt x="156845" y="636271"/>
                          <a:pt x="313690" y="1"/>
                          <a:pt x="464820" y="1"/>
                        </a:cubicBezTo>
                        <a:cubicBezTo>
                          <a:pt x="615950" y="1"/>
                          <a:pt x="754380" y="847091"/>
                          <a:pt x="906780" y="1272541"/>
                        </a:cubicBezTo>
                        <a:cubicBezTo>
                          <a:pt x="1059180" y="1697991"/>
                          <a:pt x="1229360" y="2553971"/>
                          <a:pt x="1379220" y="2552701"/>
                        </a:cubicBezTo>
                        <a:cubicBezTo>
                          <a:pt x="1529080" y="2551431"/>
                          <a:pt x="1662430" y="1690371"/>
                          <a:pt x="1805940" y="1264921"/>
                        </a:cubicBezTo>
                        <a:cubicBezTo>
                          <a:pt x="1949450" y="839471"/>
                          <a:pt x="2090420" y="1"/>
                          <a:pt x="2240280" y="1"/>
                        </a:cubicBezTo>
                        <a:cubicBezTo>
                          <a:pt x="2390140" y="1"/>
                          <a:pt x="2555240" y="842011"/>
                          <a:pt x="2705100" y="1264921"/>
                        </a:cubicBezTo>
                        <a:cubicBezTo>
                          <a:pt x="2854960" y="1687831"/>
                          <a:pt x="2992120" y="2536191"/>
                          <a:pt x="3139440" y="2537461"/>
                        </a:cubicBezTo>
                        <a:cubicBezTo>
                          <a:pt x="3286760" y="2538731"/>
                          <a:pt x="3440430" y="1695451"/>
                          <a:pt x="3589020" y="1272541"/>
                        </a:cubicBezTo>
                        <a:cubicBezTo>
                          <a:pt x="3737610" y="849631"/>
                          <a:pt x="3882390" y="-1269"/>
                          <a:pt x="4030980" y="1"/>
                        </a:cubicBezTo>
                        <a:cubicBezTo>
                          <a:pt x="4179570" y="1271"/>
                          <a:pt x="4480560" y="1280161"/>
                          <a:pt x="4480560" y="1280161"/>
                        </a:cubicBezTo>
                        <a:cubicBezTo>
                          <a:pt x="4630420" y="1706881"/>
                          <a:pt x="4781550" y="2562861"/>
                          <a:pt x="4930140" y="2560321"/>
                        </a:cubicBezTo>
                        <a:cubicBezTo>
                          <a:pt x="5078730" y="2557781"/>
                          <a:pt x="5225415" y="1911351"/>
                          <a:pt x="5372100" y="1264921"/>
                        </a:cubicBezTo>
                      </a:path>
                    </a:pathLst>
                  </a:custGeom>
                  <a:noFill/>
                  <a:ln w="50800" cap="rnd">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8" name="Group 17">
                  <a:extLst>
                    <a:ext uri="{FF2B5EF4-FFF2-40B4-BE49-F238E27FC236}">
                      <a16:creationId xmlns:a16="http://schemas.microsoft.com/office/drawing/2014/main" id="{6CDF0655-2008-4830-8AEE-CED2291A0533}"/>
                    </a:ext>
                  </a:extLst>
                </p:cNvPr>
                <p:cNvGrpSpPr/>
                <p:nvPr/>
              </p:nvGrpSpPr>
              <p:grpSpPr>
                <a:xfrm>
                  <a:off x="828000" y="1943781"/>
                  <a:ext cx="7488000" cy="2970439"/>
                  <a:chOff x="628649" y="2417942"/>
                  <a:chExt cx="7488000" cy="2970439"/>
                </a:xfrm>
              </p:grpSpPr>
              <p:grpSp>
                <p:nvGrpSpPr>
                  <p:cNvPr id="19" name="Group 18">
                    <a:extLst>
                      <a:ext uri="{FF2B5EF4-FFF2-40B4-BE49-F238E27FC236}">
                        <a16:creationId xmlns:a16="http://schemas.microsoft.com/office/drawing/2014/main" id="{F869A37B-1835-46AA-988D-69A36836152D}"/>
                      </a:ext>
                    </a:extLst>
                  </p:cNvPr>
                  <p:cNvGrpSpPr/>
                  <p:nvPr/>
                </p:nvGrpSpPr>
                <p:grpSpPr>
                  <a:xfrm>
                    <a:off x="628649" y="2417942"/>
                    <a:ext cx="7488000" cy="2966077"/>
                    <a:chOff x="628649" y="2417942"/>
                    <a:chExt cx="7488000" cy="2966077"/>
                  </a:xfrm>
                </p:grpSpPr>
                <p:sp>
                  <p:nvSpPr>
                    <p:cNvPr id="43" name="Donut 1">
                      <a:extLst>
                        <a:ext uri="{FF2B5EF4-FFF2-40B4-BE49-F238E27FC236}">
                          <a16:creationId xmlns:a16="http://schemas.microsoft.com/office/drawing/2014/main" id="{B25E4B77-6BA9-427C-9211-F595BE20A9D8}"/>
                        </a:ext>
                      </a:extLst>
                    </p:cNvPr>
                    <p:cNvSpPr/>
                    <p:nvPr/>
                  </p:nvSpPr>
                  <p:spPr>
                    <a:xfrm>
                      <a:off x="7621482" y="3533236"/>
                      <a:ext cx="146649" cy="151614"/>
                    </a:xfrm>
                    <a:prstGeom prst="donut">
                      <a:avLst>
                        <a:gd name="adj" fmla="val 2259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solidFill>
                          <a:schemeClr val="tx1"/>
                        </a:solidFill>
                      </a:endParaRPr>
                    </a:p>
                  </p:txBody>
                </p:sp>
                <p:grpSp>
                  <p:nvGrpSpPr>
                    <p:cNvPr id="44" name="Group 43">
                      <a:extLst>
                        <a:ext uri="{FF2B5EF4-FFF2-40B4-BE49-F238E27FC236}">
                          <a16:creationId xmlns:a16="http://schemas.microsoft.com/office/drawing/2014/main" id="{DA7F86FC-D1EB-4D07-8CA4-8450C023BCFC}"/>
                        </a:ext>
                      </a:extLst>
                    </p:cNvPr>
                    <p:cNvGrpSpPr/>
                    <p:nvPr/>
                  </p:nvGrpSpPr>
                  <p:grpSpPr>
                    <a:xfrm>
                      <a:off x="628649" y="2417942"/>
                      <a:ext cx="7488000" cy="2966077"/>
                      <a:chOff x="1771650" y="2266325"/>
                      <a:chExt cx="7488000" cy="2966077"/>
                    </a:xfrm>
                  </p:grpSpPr>
                  <p:sp>
                    <p:nvSpPr>
                      <p:cNvPr id="45" name="Freeform 45">
                        <a:extLst>
                          <a:ext uri="{FF2B5EF4-FFF2-40B4-BE49-F238E27FC236}">
                            <a16:creationId xmlns:a16="http://schemas.microsoft.com/office/drawing/2014/main" id="{7452F591-B267-4F29-972B-A2AAA860A3F0}"/>
                          </a:ext>
                        </a:extLst>
                      </p:cNvPr>
                      <p:cNvSpPr/>
                      <p:nvPr/>
                    </p:nvSpPr>
                    <p:spPr>
                      <a:xfrm>
                        <a:off x="2062163" y="3864769"/>
                        <a:ext cx="385762" cy="1350169"/>
                      </a:xfrm>
                      <a:custGeom>
                        <a:avLst/>
                        <a:gdLst>
                          <a:gd name="connsiteX0" fmla="*/ 64293 w 385762"/>
                          <a:gd name="connsiteY0" fmla="*/ 0 h 1350169"/>
                          <a:gd name="connsiteX1" fmla="*/ 61912 w 385762"/>
                          <a:gd name="connsiteY1" fmla="*/ 685800 h 1350169"/>
                          <a:gd name="connsiteX2" fmla="*/ 0 w 385762"/>
                          <a:gd name="connsiteY2" fmla="*/ 1350169 h 1350169"/>
                          <a:gd name="connsiteX3" fmla="*/ 385762 w 385762"/>
                          <a:gd name="connsiteY3" fmla="*/ 1347787 h 1350169"/>
                        </a:gdLst>
                        <a:ahLst/>
                        <a:cxnLst>
                          <a:cxn ang="0">
                            <a:pos x="connsiteX0" y="connsiteY0"/>
                          </a:cxn>
                          <a:cxn ang="0">
                            <a:pos x="connsiteX1" y="connsiteY1"/>
                          </a:cxn>
                          <a:cxn ang="0">
                            <a:pos x="connsiteX2" y="connsiteY2"/>
                          </a:cxn>
                          <a:cxn ang="0">
                            <a:pos x="connsiteX3" y="connsiteY3"/>
                          </a:cxn>
                        </a:cxnLst>
                        <a:rect l="l" t="t" r="r" b="b"/>
                        <a:pathLst>
                          <a:path w="385762" h="1350169">
                            <a:moveTo>
                              <a:pt x="64293" y="0"/>
                            </a:moveTo>
                            <a:cubicBezTo>
                              <a:pt x="63499" y="228600"/>
                              <a:pt x="62706" y="457200"/>
                              <a:pt x="61912" y="685800"/>
                            </a:cubicBezTo>
                            <a:lnTo>
                              <a:pt x="0" y="1350169"/>
                            </a:lnTo>
                            <a:lnTo>
                              <a:pt x="385762" y="1347787"/>
                            </a:lnTo>
                          </a:path>
                        </a:pathLst>
                      </a:custGeom>
                      <a:noFill/>
                      <a:ln w="50800" cap="rnd">
                        <a:solidFill>
                          <a:schemeClr val="bg2">
                            <a:lumMod val="1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46" name="Freeform 43">
                        <a:extLst>
                          <a:ext uri="{FF2B5EF4-FFF2-40B4-BE49-F238E27FC236}">
                            <a16:creationId xmlns:a16="http://schemas.microsoft.com/office/drawing/2014/main" id="{A0E80445-2312-4320-A4ED-78644C02B23F}"/>
                          </a:ext>
                        </a:extLst>
                      </p:cNvPr>
                      <p:cNvSpPr/>
                      <p:nvPr/>
                    </p:nvSpPr>
                    <p:spPr>
                      <a:xfrm>
                        <a:off x="2067385" y="2952305"/>
                        <a:ext cx="266700" cy="938213"/>
                      </a:xfrm>
                      <a:custGeom>
                        <a:avLst/>
                        <a:gdLst>
                          <a:gd name="connsiteX0" fmla="*/ 52387 w 266700"/>
                          <a:gd name="connsiteY0" fmla="*/ 0 h 938213"/>
                          <a:gd name="connsiteX1" fmla="*/ 0 w 266700"/>
                          <a:gd name="connsiteY1" fmla="*/ 433388 h 938213"/>
                          <a:gd name="connsiteX2" fmla="*/ 211931 w 266700"/>
                          <a:gd name="connsiteY2" fmla="*/ 795338 h 938213"/>
                          <a:gd name="connsiteX3" fmla="*/ 266700 w 266700"/>
                          <a:gd name="connsiteY3" fmla="*/ 938213 h 938213"/>
                        </a:gdLst>
                        <a:ahLst/>
                        <a:cxnLst>
                          <a:cxn ang="0">
                            <a:pos x="connsiteX0" y="connsiteY0"/>
                          </a:cxn>
                          <a:cxn ang="0">
                            <a:pos x="connsiteX1" y="connsiteY1"/>
                          </a:cxn>
                          <a:cxn ang="0">
                            <a:pos x="connsiteX2" y="connsiteY2"/>
                          </a:cxn>
                          <a:cxn ang="0">
                            <a:pos x="connsiteX3" y="connsiteY3"/>
                          </a:cxn>
                        </a:cxnLst>
                        <a:rect l="l" t="t" r="r" b="b"/>
                        <a:pathLst>
                          <a:path w="266700" h="938213">
                            <a:moveTo>
                              <a:pt x="52387" y="0"/>
                            </a:moveTo>
                            <a:lnTo>
                              <a:pt x="0" y="433388"/>
                            </a:lnTo>
                            <a:lnTo>
                              <a:pt x="211931" y="795338"/>
                            </a:lnTo>
                            <a:lnTo>
                              <a:pt x="266700" y="938213"/>
                            </a:lnTo>
                          </a:path>
                        </a:pathLst>
                      </a:custGeom>
                      <a:noFill/>
                      <a:ln w="50800" cap="rnd">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cxnSp>
                    <p:nvCxnSpPr>
                      <p:cNvPr id="47" name="Straight Connector 46">
                        <a:extLst>
                          <a:ext uri="{FF2B5EF4-FFF2-40B4-BE49-F238E27FC236}">
                            <a16:creationId xmlns:a16="http://schemas.microsoft.com/office/drawing/2014/main" id="{FBF66244-9829-4649-B8AD-5C3B8522BA80}"/>
                          </a:ext>
                        </a:extLst>
                      </p:cNvPr>
                      <p:cNvCxnSpPr/>
                      <p:nvPr/>
                    </p:nvCxnSpPr>
                    <p:spPr>
                      <a:xfrm>
                        <a:off x="2125312" y="2846170"/>
                        <a:ext cx="0" cy="1030505"/>
                      </a:xfrm>
                      <a:prstGeom prst="line">
                        <a:avLst/>
                      </a:prstGeom>
                      <a:ln w="50800" cap="rnd">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332945BB-BC65-4A79-80F5-EC9D4EFC96B7}"/>
                          </a:ext>
                        </a:extLst>
                      </p:cNvPr>
                      <p:cNvGrpSpPr/>
                      <p:nvPr/>
                    </p:nvGrpSpPr>
                    <p:grpSpPr>
                      <a:xfrm>
                        <a:off x="1771650" y="2266325"/>
                        <a:ext cx="7488000" cy="2966077"/>
                        <a:chOff x="1727253" y="2265836"/>
                        <a:chExt cx="7488000" cy="2966077"/>
                      </a:xfrm>
                    </p:grpSpPr>
                    <p:sp>
                      <p:nvSpPr>
                        <p:cNvPr id="64" name="Oval 63">
                          <a:extLst>
                            <a:ext uri="{FF2B5EF4-FFF2-40B4-BE49-F238E27FC236}">
                              <a16:creationId xmlns:a16="http://schemas.microsoft.com/office/drawing/2014/main" id="{2CD1C873-CC75-4D1B-BD64-65BFBA062900}"/>
                            </a:ext>
                          </a:extLst>
                        </p:cNvPr>
                        <p:cNvSpPr/>
                        <p:nvPr/>
                      </p:nvSpPr>
                      <p:spPr>
                        <a:xfrm rot="418595">
                          <a:off x="1901542" y="2265836"/>
                          <a:ext cx="412962" cy="569997"/>
                        </a:xfrm>
                        <a:prstGeom prst="ellipse">
                          <a:avLst/>
                        </a:prstGeom>
                        <a:solidFill>
                          <a:schemeClr val="bg2">
                            <a:lumMod val="50000"/>
                          </a:schemeClr>
                        </a:solidFill>
                        <a:ln w="508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cxnSp>
                      <p:nvCxnSpPr>
                        <p:cNvPr id="65" name="Straight Connector 64">
                          <a:extLst>
                            <a:ext uri="{FF2B5EF4-FFF2-40B4-BE49-F238E27FC236}">
                              <a16:creationId xmlns:a16="http://schemas.microsoft.com/office/drawing/2014/main" id="{499AD5FA-96CD-4B3A-B771-DEB90FF2718D}"/>
                            </a:ext>
                          </a:extLst>
                        </p:cNvPr>
                        <p:cNvCxnSpPr/>
                        <p:nvPr/>
                      </p:nvCxnSpPr>
                      <p:spPr>
                        <a:xfrm flipV="1">
                          <a:off x="1727253" y="5209441"/>
                          <a:ext cx="7488000" cy="22472"/>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F23E8EA7-F30F-41F2-8FFC-DB922DF9BB23}"/>
                          </a:ext>
                        </a:extLst>
                      </p:cNvPr>
                      <p:cNvGrpSpPr/>
                      <p:nvPr/>
                    </p:nvGrpSpPr>
                    <p:grpSpPr>
                      <a:xfrm>
                        <a:off x="2067632" y="2900802"/>
                        <a:ext cx="120979" cy="736759"/>
                        <a:chOff x="2066503" y="2908574"/>
                        <a:chExt cx="120979" cy="736759"/>
                      </a:xfrm>
                    </p:grpSpPr>
                    <p:sp>
                      <p:nvSpPr>
                        <p:cNvPr id="57" name="Rectangle 56">
                          <a:extLst>
                            <a:ext uri="{FF2B5EF4-FFF2-40B4-BE49-F238E27FC236}">
                              <a16:creationId xmlns:a16="http://schemas.microsoft.com/office/drawing/2014/main" id="{E2A917EC-8617-4414-A06A-DC31ADAA8524}"/>
                            </a:ext>
                          </a:extLst>
                        </p:cNvPr>
                        <p:cNvSpPr/>
                        <p:nvPr/>
                      </p:nvSpPr>
                      <p:spPr>
                        <a:xfrm>
                          <a:off x="2071312" y="2914826"/>
                          <a:ext cx="108000" cy="730507"/>
                        </a:xfrm>
                        <a:prstGeom prst="rect">
                          <a:avLst/>
                        </a:prstGeom>
                        <a:solidFill>
                          <a:schemeClr val="bg1"/>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58" name="Rectangle 57">
                          <a:extLst>
                            <a:ext uri="{FF2B5EF4-FFF2-40B4-BE49-F238E27FC236}">
                              <a16:creationId xmlns:a16="http://schemas.microsoft.com/office/drawing/2014/main" id="{83585E78-D12B-42FF-8506-91C7895C26A8}"/>
                            </a:ext>
                          </a:extLst>
                        </p:cNvPr>
                        <p:cNvSpPr/>
                        <p:nvPr/>
                      </p:nvSpPr>
                      <p:spPr>
                        <a:xfrm>
                          <a:off x="2066503" y="2908574"/>
                          <a:ext cx="120979" cy="7540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59" name="Rectangle 58">
                          <a:extLst>
                            <a:ext uri="{FF2B5EF4-FFF2-40B4-BE49-F238E27FC236}">
                              <a16:creationId xmlns:a16="http://schemas.microsoft.com/office/drawing/2014/main" id="{B60CC5D6-8A6E-475C-8D09-3F4D3EB92BBF}"/>
                            </a:ext>
                          </a:extLst>
                        </p:cNvPr>
                        <p:cNvSpPr/>
                        <p:nvPr/>
                      </p:nvSpPr>
                      <p:spPr>
                        <a:xfrm>
                          <a:off x="2071312" y="3033346"/>
                          <a:ext cx="108000" cy="72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60" name="Rectangle 59">
                          <a:extLst>
                            <a:ext uri="{FF2B5EF4-FFF2-40B4-BE49-F238E27FC236}">
                              <a16:creationId xmlns:a16="http://schemas.microsoft.com/office/drawing/2014/main" id="{2279A219-9043-4DA5-A13A-A340216D021F}"/>
                            </a:ext>
                          </a:extLst>
                        </p:cNvPr>
                        <p:cNvSpPr/>
                        <p:nvPr/>
                      </p:nvSpPr>
                      <p:spPr>
                        <a:xfrm>
                          <a:off x="2071312" y="3158234"/>
                          <a:ext cx="108000" cy="72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61" name="Rectangle 60">
                          <a:extLst>
                            <a:ext uri="{FF2B5EF4-FFF2-40B4-BE49-F238E27FC236}">
                              <a16:creationId xmlns:a16="http://schemas.microsoft.com/office/drawing/2014/main" id="{96E2E4E8-4B4A-48FB-8C6D-E56ACE9899ED}"/>
                            </a:ext>
                          </a:extLst>
                        </p:cNvPr>
                        <p:cNvSpPr/>
                        <p:nvPr/>
                      </p:nvSpPr>
                      <p:spPr>
                        <a:xfrm>
                          <a:off x="2071312" y="3283122"/>
                          <a:ext cx="108000" cy="72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62" name="Rectangle 61">
                          <a:extLst>
                            <a:ext uri="{FF2B5EF4-FFF2-40B4-BE49-F238E27FC236}">
                              <a16:creationId xmlns:a16="http://schemas.microsoft.com/office/drawing/2014/main" id="{13642E9A-ADBD-4766-8A2D-40CA0E3AD98E}"/>
                            </a:ext>
                          </a:extLst>
                        </p:cNvPr>
                        <p:cNvSpPr/>
                        <p:nvPr/>
                      </p:nvSpPr>
                      <p:spPr>
                        <a:xfrm>
                          <a:off x="2071312" y="3408010"/>
                          <a:ext cx="108000" cy="72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63" name="Rectangle 62">
                          <a:extLst>
                            <a:ext uri="{FF2B5EF4-FFF2-40B4-BE49-F238E27FC236}">
                              <a16:creationId xmlns:a16="http://schemas.microsoft.com/office/drawing/2014/main" id="{584EA617-69CE-430A-8F46-80DEBA1C5546}"/>
                            </a:ext>
                          </a:extLst>
                        </p:cNvPr>
                        <p:cNvSpPr/>
                        <p:nvPr/>
                      </p:nvSpPr>
                      <p:spPr>
                        <a:xfrm>
                          <a:off x="2071312" y="3532897"/>
                          <a:ext cx="108000" cy="72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grpSp>
                  <p:sp>
                    <p:nvSpPr>
                      <p:cNvPr id="50" name="Freeform 44">
                        <a:extLst>
                          <a:ext uri="{FF2B5EF4-FFF2-40B4-BE49-F238E27FC236}">
                            <a16:creationId xmlns:a16="http://schemas.microsoft.com/office/drawing/2014/main" id="{6E2B39D1-D3A7-4B27-BF3C-AD778C3E3994}"/>
                          </a:ext>
                        </a:extLst>
                      </p:cNvPr>
                      <p:cNvSpPr/>
                      <p:nvPr/>
                    </p:nvSpPr>
                    <p:spPr>
                      <a:xfrm>
                        <a:off x="2116305" y="3876430"/>
                        <a:ext cx="409575" cy="1333500"/>
                      </a:xfrm>
                      <a:custGeom>
                        <a:avLst/>
                        <a:gdLst>
                          <a:gd name="connsiteX0" fmla="*/ 9525 w 409575"/>
                          <a:gd name="connsiteY0" fmla="*/ 0 h 1333500"/>
                          <a:gd name="connsiteX1" fmla="*/ 59531 w 409575"/>
                          <a:gd name="connsiteY1" fmla="*/ 685800 h 1333500"/>
                          <a:gd name="connsiteX2" fmla="*/ 0 w 409575"/>
                          <a:gd name="connsiteY2" fmla="*/ 1328737 h 1333500"/>
                          <a:gd name="connsiteX3" fmla="*/ 409575 w 409575"/>
                          <a:gd name="connsiteY3" fmla="*/ 1333500 h 1333500"/>
                        </a:gdLst>
                        <a:ahLst/>
                        <a:cxnLst>
                          <a:cxn ang="0">
                            <a:pos x="connsiteX0" y="connsiteY0"/>
                          </a:cxn>
                          <a:cxn ang="0">
                            <a:pos x="connsiteX1" y="connsiteY1"/>
                          </a:cxn>
                          <a:cxn ang="0">
                            <a:pos x="connsiteX2" y="connsiteY2"/>
                          </a:cxn>
                          <a:cxn ang="0">
                            <a:pos x="connsiteX3" y="connsiteY3"/>
                          </a:cxn>
                        </a:cxnLst>
                        <a:rect l="l" t="t" r="r" b="b"/>
                        <a:pathLst>
                          <a:path w="409575" h="1333500">
                            <a:moveTo>
                              <a:pt x="9525" y="0"/>
                            </a:moveTo>
                            <a:lnTo>
                              <a:pt x="59531" y="685800"/>
                            </a:lnTo>
                            <a:lnTo>
                              <a:pt x="0" y="1328737"/>
                            </a:lnTo>
                            <a:lnTo>
                              <a:pt x="409575" y="1333500"/>
                            </a:lnTo>
                          </a:path>
                        </a:pathLst>
                      </a:custGeom>
                      <a:noFill/>
                      <a:ln w="50800" cap="rnd">
                        <a:solidFill>
                          <a:schemeClr val="bg2">
                            <a:lumMod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grpSp>
                    <p:nvGrpSpPr>
                      <p:cNvPr id="51" name="Group 50">
                        <a:extLst>
                          <a:ext uri="{FF2B5EF4-FFF2-40B4-BE49-F238E27FC236}">
                            <a16:creationId xmlns:a16="http://schemas.microsoft.com/office/drawing/2014/main" id="{8A116BF1-4CE0-4905-9104-F4942FCACB3F}"/>
                          </a:ext>
                        </a:extLst>
                      </p:cNvPr>
                      <p:cNvGrpSpPr/>
                      <p:nvPr/>
                    </p:nvGrpSpPr>
                    <p:grpSpPr>
                      <a:xfrm>
                        <a:off x="2067385" y="3637563"/>
                        <a:ext cx="130522" cy="531154"/>
                        <a:chOff x="2067385" y="3637563"/>
                        <a:chExt cx="130522" cy="531154"/>
                      </a:xfrm>
                    </p:grpSpPr>
                    <p:sp>
                      <p:nvSpPr>
                        <p:cNvPr id="54" name="Rectangle 53">
                          <a:extLst>
                            <a:ext uri="{FF2B5EF4-FFF2-40B4-BE49-F238E27FC236}">
                              <a16:creationId xmlns:a16="http://schemas.microsoft.com/office/drawing/2014/main" id="{D0AA0432-C3BF-4E7D-99D4-2222F33BB46F}"/>
                            </a:ext>
                          </a:extLst>
                        </p:cNvPr>
                        <p:cNvSpPr/>
                        <p:nvPr/>
                      </p:nvSpPr>
                      <p:spPr>
                        <a:xfrm rot="5400000">
                          <a:off x="1985818" y="3719130"/>
                          <a:ext cx="284359" cy="121226"/>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55" name="Rectangle 54">
                          <a:extLst>
                            <a:ext uri="{FF2B5EF4-FFF2-40B4-BE49-F238E27FC236}">
                              <a16:creationId xmlns:a16="http://schemas.microsoft.com/office/drawing/2014/main" id="{1D515B61-05E2-4A32-A610-BEC703EBEAA2}"/>
                            </a:ext>
                          </a:extLst>
                        </p:cNvPr>
                        <p:cNvSpPr/>
                        <p:nvPr/>
                      </p:nvSpPr>
                      <p:spPr>
                        <a:xfrm rot="5138434">
                          <a:off x="1992020" y="3962830"/>
                          <a:ext cx="290548" cy="121226"/>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56" name="Rectangle 55">
                          <a:extLst>
                            <a:ext uri="{FF2B5EF4-FFF2-40B4-BE49-F238E27FC236}">
                              <a16:creationId xmlns:a16="http://schemas.microsoft.com/office/drawing/2014/main" id="{8081CFE6-0692-4376-8742-16B19EC8CE12}"/>
                            </a:ext>
                          </a:extLst>
                        </p:cNvPr>
                        <p:cNvSpPr/>
                        <p:nvPr/>
                      </p:nvSpPr>
                      <p:spPr>
                        <a:xfrm rot="5400000">
                          <a:off x="1990352" y="3968478"/>
                          <a:ext cx="275291" cy="121226"/>
                        </a:xfrm>
                        <a:prstGeom prst="rect">
                          <a:avLst/>
                        </a:prstGeom>
                        <a:solidFill>
                          <a:schemeClr val="tx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grpSp>
                  <p:sp>
                    <p:nvSpPr>
                      <p:cNvPr id="52" name="Freeform 38">
                        <a:extLst>
                          <a:ext uri="{FF2B5EF4-FFF2-40B4-BE49-F238E27FC236}">
                            <a16:creationId xmlns:a16="http://schemas.microsoft.com/office/drawing/2014/main" id="{2D866969-28BE-43CA-B90D-6F5EC31C1E18}"/>
                          </a:ext>
                        </a:extLst>
                      </p:cNvPr>
                      <p:cNvSpPr/>
                      <p:nvPr/>
                    </p:nvSpPr>
                    <p:spPr>
                      <a:xfrm rot="17467260">
                        <a:off x="2142646" y="2943542"/>
                        <a:ext cx="451834" cy="715992"/>
                      </a:xfrm>
                      <a:custGeom>
                        <a:avLst/>
                        <a:gdLst>
                          <a:gd name="connsiteX0" fmla="*/ 431321 w 431321"/>
                          <a:gd name="connsiteY0" fmla="*/ 0 h 715992"/>
                          <a:gd name="connsiteX1" fmla="*/ 0 w 431321"/>
                          <a:gd name="connsiteY1" fmla="*/ 60385 h 715992"/>
                          <a:gd name="connsiteX2" fmla="*/ 86264 w 431321"/>
                          <a:gd name="connsiteY2" fmla="*/ 526211 h 715992"/>
                          <a:gd name="connsiteX3" fmla="*/ 198408 w 431321"/>
                          <a:gd name="connsiteY3" fmla="*/ 715992 h 715992"/>
                        </a:gdLst>
                        <a:ahLst/>
                        <a:cxnLst>
                          <a:cxn ang="0">
                            <a:pos x="connsiteX0" y="connsiteY0"/>
                          </a:cxn>
                          <a:cxn ang="0">
                            <a:pos x="connsiteX1" y="connsiteY1"/>
                          </a:cxn>
                          <a:cxn ang="0">
                            <a:pos x="connsiteX2" y="connsiteY2"/>
                          </a:cxn>
                          <a:cxn ang="0">
                            <a:pos x="connsiteX3" y="connsiteY3"/>
                          </a:cxn>
                        </a:cxnLst>
                        <a:rect l="l" t="t" r="r" b="b"/>
                        <a:pathLst>
                          <a:path w="431321" h="715992">
                            <a:moveTo>
                              <a:pt x="431321" y="0"/>
                            </a:moveTo>
                            <a:lnTo>
                              <a:pt x="0" y="60385"/>
                            </a:lnTo>
                            <a:lnTo>
                              <a:pt x="86264" y="526211"/>
                            </a:lnTo>
                            <a:lnTo>
                              <a:pt x="198408" y="715992"/>
                            </a:lnTo>
                          </a:path>
                        </a:pathLst>
                      </a:custGeom>
                      <a:noFill/>
                      <a:ln w="50800" cap="rnd">
                        <a:solidFill>
                          <a:schemeClr val="bg2">
                            <a:lumMod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sp>
                    <p:nvSpPr>
                      <p:cNvPr id="53" name="Round Same Side Corner Rectangle 40">
                        <a:extLst>
                          <a:ext uri="{FF2B5EF4-FFF2-40B4-BE49-F238E27FC236}">
                            <a16:creationId xmlns:a16="http://schemas.microsoft.com/office/drawing/2014/main" id="{181CE5CD-B293-4D0C-B5D8-7FDF6D411239}"/>
                          </a:ext>
                        </a:extLst>
                      </p:cNvPr>
                      <p:cNvSpPr/>
                      <p:nvPr/>
                    </p:nvSpPr>
                    <p:spPr>
                      <a:xfrm rot="825266">
                        <a:off x="2078772" y="2914616"/>
                        <a:ext cx="75067" cy="135851"/>
                      </a:xfrm>
                      <a:prstGeom prst="round2SameRect">
                        <a:avLst>
                          <a:gd name="adj1" fmla="val 38064"/>
                          <a:gd name="adj2" fmla="val 0"/>
                        </a:avLst>
                      </a:prstGeom>
                      <a:solidFill>
                        <a:schemeClr val="bg1"/>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grpSp>
              </p:grpSp>
              <p:grpSp>
                <p:nvGrpSpPr>
                  <p:cNvPr id="20" name="Group 19">
                    <a:extLst>
                      <a:ext uri="{FF2B5EF4-FFF2-40B4-BE49-F238E27FC236}">
                        <a16:creationId xmlns:a16="http://schemas.microsoft.com/office/drawing/2014/main" id="{AFE3778B-3F2A-4063-9039-2D9F917B2248}"/>
                      </a:ext>
                    </a:extLst>
                  </p:cNvPr>
                  <p:cNvGrpSpPr/>
                  <p:nvPr/>
                </p:nvGrpSpPr>
                <p:grpSpPr>
                  <a:xfrm>
                    <a:off x="7756649" y="3209061"/>
                    <a:ext cx="360000" cy="2179320"/>
                    <a:chOff x="7756649" y="3209061"/>
                    <a:chExt cx="360000" cy="2179320"/>
                  </a:xfrm>
                </p:grpSpPr>
                <p:sp>
                  <p:nvSpPr>
                    <p:cNvPr id="21" name="Round Same Side Corner Rectangle 4">
                      <a:extLst>
                        <a:ext uri="{FF2B5EF4-FFF2-40B4-BE49-F238E27FC236}">
                          <a16:creationId xmlns:a16="http://schemas.microsoft.com/office/drawing/2014/main" id="{68573355-FE1D-454F-88C8-A0DC0CFBBADA}"/>
                        </a:ext>
                      </a:extLst>
                    </p:cNvPr>
                    <p:cNvSpPr/>
                    <p:nvPr/>
                  </p:nvSpPr>
                  <p:spPr>
                    <a:xfrm>
                      <a:off x="7756649" y="3209061"/>
                      <a:ext cx="360000" cy="2179320"/>
                    </a:xfrm>
                    <a:prstGeom prst="round2SameRect">
                      <a:avLst/>
                    </a:prstGeom>
                    <a:solidFill>
                      <a:srgbClr val="841F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a:p>
                  </p:txBody>
                </p:sp>
                <p:cxnSp>
                  <p:nvCxnSpPr>
                    <p:cNvPr id="22" name="Straight Connector 21">
                      <a:extLst>
                        <a:ext uri="{FF2B5EF4-FFF2-40B4-BE49-F238E27FC236}">
                          <a16:creationId xmlns:a16="http://schemas.microsoft.com/office/drawing/2014/main" id="{C673CE61-E7DE-499B-8C40-D85FC9EDEC5E}"/>
                        </a:ext>
                      </a:extLst>
                    </p:cNvPr>
                    <p:cNvCxnSpPr/>
                    <p:nvPr/>
                  </p:nvCxnSpPr>
                  <p:spPr>
                    <a:xfrm>
                      <a:off x="7756649" y="3356457"/>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C679955-0B20-4A6F-9BAB-07DC64FFFC5E}"/>
                        </a:ext>
                      </a:extLst>
                    </p:cNvPr>
                    <p:cNvCxnSpPr/>
                    <p:nvPr/>
                  </p:nvCxnSpPr>
                  <p:spPr>
                    <a:xfrm>
                      <a:off x="7756649" y="3501612"/>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F9762E8-7112-4C1E-80DC-F153FB8369A3}"/>
                        </a:ext>
                      </a:extLst>
                    </p:cNvPr>
                    <p:cNvCxnSpPr/>
                    <p:nvPr/>
                  </p:nvCxnSpPr>
                  <p:spPr>
                    <a:xfrm>
                      <a:off x="7756649" y="3646767"/>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F340A46-0851-4C18-9319-5336C2A912C4}"/>
                        </a:ext>
                      </a:extLst>
                    </p:cNvPr>
                    <p:cNvCxnSpPr/>
                    <p:nvPr/>
                  </p:nvCxnSpPr>
                  <p:spPr>
                    <a:xfrm>
                      <a:off x="7756649" y="3791922"/>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EB17752-7C5D-42B4-9C2E-623117BA8C84}"/>
                        </a:ext>
                      </a:extLst>
                    </p:cNvPr>
                    <p:cNvCxnSpPr/>
                    <p:nvPr/>
                  </p:nvCxnSpPr>
                  <p:spPr>
                    <a:xfrm>
                      <a:off x="7756649" y="3937077"/>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4285E5E-B0B6-4069-9B28-BA19970F0641}"/>
                        </a:ext>
                      </a:extLst>
                    </p:cNvPr>
                    <p:cNvCxnSpPr/>
                    <p:nvPr/>
                  </p:nvCxnSpPr>
                  <p:spPr>
                    <a:xfrm>
                      <a:off x="7756649" y="4662852"/>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6670FDB-9882-40C8-99D9-D78383DAE8BF}"/>
                        </a:ext>
                      </a:extLst>
                    </p:cNvPr>
                    <p:cNvCxnSpPr/>
                    <p:nvPr/>
                  </p:nvCxnSpPr>
                  <p:spPr>
                    <a:xfrm>
                      <a:off x="7756649" y="4082232"/>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5BCC7C3-D5A2-4527-812F-71744F316093}"/>
                        </a:ext>
                      </a:extLst>
                    </p:cNvPr>
                    <p:cNvCxnSpPr/>
                    <p:nvPr/>
                  </p:nvCxnSpPr>
                  <p:spPr>
                    <a:xfrm>
                      <a:off x="7756649" y="4227387"/>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52BBC55-BDEA-4D15-9798-72BF60451CEF}"/>
                        </a:ext>
                      </a:extLst>
                    </p:cNvPr>
                    <p:cNvCxnSpPr/>
                    <p:nvPr/>
                  </p:nvCxnSpPr>
                  <p:spPr>
                    <a:xfrm>
                      <a:off x="7756649" y="4372542"/>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9F369DC-3AB8-4B9C-ADF5-CBD0DA6980B1}"/>
                        </a:ext>
                      </a:extLst>
                    </p:cNvPr>
                    <p:cNvCxnSpPr/>
                    <p:nvPr/>
                  </p:nvCxnSpPr>
                  <p:spPr>
                    <a:xfrm>
                      <a:off x="7756649" y="4517697"/>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9CA34AF-4FF0-41D9-BA61-0DCCB26EE9E4}"/>
                        </a:ext>
                      </a:extLst>
                    </p:cNvPr>
                    <p:cNvCxnSpPr/>
                    <p:nvPr/>
                  </p:nvCxnSpPr>
                  <p:spPr>
                    <a:xfrm>
                      <a:off x="7756649" y="5243472"/>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E191D06-2800-4963-84B3-64461624F012}"/>
                        </a:ext>
                      </a:extLst>
                    </p:cNvPr>
                    <p:cNvCxnSpPr/>
                    <p:nvPr/>
                  </p:nvCxnSpPr>
                  <p:spPr>
                    <a:xfrm>
                      <a:off x="7756649" y="4808007"/>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36D95B7-FB1A-453A-8FDA-77247E10CABE}"/>
                        </a:ext>
                      </a:extLst>
                    </p:cNvPr>
                    <p:cNvCxnSpPr/>
                    <p:nvPr/>
                  </p:nvCxnSpPr>
                  <p:spPr>
                    <a:xfrm>
                      <a:off x="7756649" y="4953162"/>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EC7C8D6-6A81-4821-9216-AB2962A836EC}"/>
                        </a:ext>
                      </a:extLst>
                    </p:cNvPr>
                    <p:cNvCxnSpPr/>
                    <p:nvPr/>
                  </p:nvCxnSpPr>
                  <p:spPr>
                    <a:xfrm>
                      <a:off x="7756649" y="5098317"/>
                      <a:ext cx="360000" cy="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1F8F5AB5-4B5D-40BA-8DF9-1661C896555B}"/>
                        </a:ext>
                      </a:extLst>
                    </p:cNvPr>
                    <p:cNvCxnSpPr/>
                    <p:nvPr/>
                  </p:nvCxnSpPr>
                  <p:spPr>
                    <a:xfrm flipV="1">
                      <a:off x="7936649" y="3358353"/>
                      <a:ext cx="0" cy="14400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D856232-8A71-4D9C-AF55-BD244544D98E}"/>
                        </a:ext>
                      </a:extLst>
                    </p:cNvPr>
                    <p:cNvCxnSpPr/>
                    <p:nvPr/>
                  </p:nvCxnSpPr>
                  <p:spPr>
                    <a:xfrm flipV="1">
                      <a:off x="7936649" y="3648347"/>
                      <a:ext cx="0" cy="14400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49105B9-339A-4E04-9CA3-6BC8B4290409}"/>
                        </a:ext>
                      </a:extLst>
                    </p:cNvPr>
                    <p:cNvCxnSpPr/>
                    <p:nvPr/>
                  </p:nvCxnSpPr>
                  <p:spPr>
                    <a:xfrm flipV="1">
                      <a:off x="7936649" y="3938341"/>
                      <a:ext cx="0" cy="14400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6E3A6A6-4E28-46A5-9609-77AD0D0BDDA6}"/>
                        </a:ext>
                      </a:extLst>
                    </p:cNvPr>
                    <p:cNvCxnSpPr/>
                    <p:nvPr/>
                  </p:nvCxnSpPr>
                  <p:spPr>
                    <a:xfrm flipV="1">
                      <a:off x="7936649" y="4228335"/>
                      <a:ext cx="0" cy="14400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07528B1-4DDC-4DF7-8A75-46ACBC7AE031}"/>
                        </a:ext>
                      </a:extLst>
                    </p:cNvPr>
                    <p:cNvCxnSpPr/>
                    <p:nvPr/>
                  </p:nvCxnSpPr>
                  <p:spPr>
                    <a:xfrm flipV="1">
                      <a:off x="7936649" y="4518329"/>
                      <a:ext cx="0" cy="14400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C1EA07E-E11F-4660-898A-CEAD242FD5A8}"/>
                        </a:ext>
                      </a:extLst>
                    </p:cNvPr>
                    <p:cNvCxnSpPr/>
                    <p:nvPr/>
                  </p:nvCxnSpPr>
                  <p:spPr>
                    <a:xfrm flipV="1">
                      <a:off x="7936649" y="4808323"/>
                      <a:ext cx="0" cy="14400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0FD6A06-92F4-4BD3-BC50-2A4EEE524081}"/>
                        </a:ext>
                      </a:extLst>
                    </p:cNvPr>
                    <p:cNvCxnSpPr/>
                    <p:nvPr/>
                  </p:nvCxnSpPr>
                  <p:spPr>
                    <a:xfrm flipV="1">
                      <a:off x="7936649" y="5098317"/>
                      <a:ext cx="0" cy="144000"/>
                    </a:xfrm>
                    <a:prstGeom prst="line">
                      <a:avLst/>
                    </a:prstGeom>
                    <a:ln w="12700">
                      <a:solidFill>
                        <a:srgbClr val="E4DBBA"/>
                      </a:solidFill>
                    </a:ln>
                  </p:spPr>
                  <p:style>
                    <a:lnRef idx="1">
                      <a:schemeClr val="accent1"/>
                    </a:lnRef>
                    <a:fillRef idx="0">
                      <a:schemeClr val="accent1"/>
                    </a:fillRef>
                    <a:effectRef idx="0">
                      <a:schemeClr val="accent1"/>
                    </a:effectRef>
                    <a:fontRef idx="minor">
                      <a:schemeClr val="tx1"/>
                    </a:fontRef>
                  </p:style>
                </p:cxnSp>
              </p:grpSp>
            </p:grpSp>
            <p:sp>
              <p:nvSpPr>
                <p:cNvPr id="66" name="Up-Down Arrow 53">
                  <a:extLst>
                    <a:ext uri="{FF2B5EF4-FFF2-40B4-BE49-F238E27FC236}">
                      <a16:creationId xmlns:a16="http://schemas.microsoft.com/office/drawing/2014/main" id="{29B9CB2C-4531-4D27-AD13-7F3BE2132BCB}"/>
                    </a:ext>
                  </a:extLst>
                </p:cNvPr>
                <p:cNvSpPr/>
                <p:nvPr/>
              </p:nvSpPr>
              <p:spPr>
                <a:xfrm>
                  <a:off x="1625943" y="2789694"/>
                  <a:ext cx="218011" cy="720000"/>
                </a:xfrm>
                <a:prstGeom prst="upDownArrow">
                  <a:avLst>
                    <a:gd name="adj1" fmla="val 34024"/>
                    <a:gd name="adj2" fmla="val 50000"/>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0" name="Straight Connector 9">
                <a:extLst>
                  <a:ext uri="{FF2B5EF4-FFF2-40B4-BE49-F238E27FC236}">
                    <a16:creationId xmlns:a16="http://schemas.microsoft.com/office/drawing/2014/main" id="{8E43CC77-C398-46A9-8098-498C45BB9F9A}"/>
                  </a:ext>
                </a:extLst>
              </p:cNvPr>
              <p:cNvCxnSpPr>
                <a:cxnSpLocks/>
                <a:stCxn id="11" idx="12"/>
              </p:cNvCxnSpPr>
              <p:nvPr/>
            </p:nvCxnSpPr>
            <p:spPr>
              <a:xfrm flipV="1">
                <a:off x="6460958" y="3497167"/>
                <a:ext cx="1449555" cy="13654"/>
              </a:xfrm>
              <a:prstGeom prst="line">
                <a:avLst/>
              </a:prstGeom>
              <a:ln w="50800" cap="rnd">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5" name="Straight Arrow Connector 14">
              <a:extLst>
                <a:ext uri="{FF2B5EF4-FFF2-40B4-BE49-F238E27FC236}">
                  <a16:creationId xmlns:a16="http://schemas.microsoft.com/office/drawing/2014/main" id="{87633377-8B5D-413C-A88B-D06BD46D32AE}"/>
                </a:ext>
              </a:extLst>
            </p:cNvPr>
            <p:cNvCxnSpPr/>
            <p:nvPr/>
          </p:nvCxnSpPr>
          <p:spPr>
            <a:xfrm>
              <a:off x="6200524" y="3321991"/>
              <a:ext cx="520867" cy="0"/>
            </a:xfrm>
            <a:prstGeom prst="straightConnector1">
              <a:avLst/>
            </a:prstGeom>
            <a:ln w="50800">
              <a:solidFill>
                <a:srgbClr val="C00000"/>
              </a:solidFill>
              <a:tailEnd type="triangle" w="lg"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73134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44AD790C-0251-42AA-B75A-5502699A1A9D}"/>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The right wavelength</a:t>
            </a:r>
            <a:endParaRPr lang="en-GB" dirty="0"/>
          </a:p>
        </p:txBody>
      </p:sp>
      <p:sp>
        <p:nvSpPr>
          <p:cNvPr id="12" name="Text Placeholder 16"/>
          <p:cNvSpPr txBox="1">
            <a:spLocks/>
          </p:cNvSpPr>
          <p:nvPr/>
        </p:nvSpPr>
        <p:spPr>
          <a:xfrm>
            <a:off x="301932" y="863126"/>
            <a:ext cx="6416501" cy="5023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5600" lvl="0" indent="-355600">
              <a:spcAft>
                <a:spcPts val="1200"/>
              </a:spcAft>
              <a:defRPr/>
            </a:pPr>
            <a:r>
              <a:rPr lang="en-GB" b="1" dirty="0">
                <a:solidFill>
                  <a:srgbClr val="1F497D">
                    <a:lumMod val="50000"/>
                  </a:srgbClr>
                </a:solidFill>
              </a:rPr>
              <a:t>1.</a:t>
            </a:r>
            <a:r>
              <a:rPr lang="en-GB" dirty="0">
                <a:solidFill>
                  <a:srgbClr val="1F497D">
                    <a:lumMod val="50000"/>
                  </a:srgbClr>
                </a:solidFill>
              </a:rPr>
              <a:t>	What shows the </a:t>
            </a:r>
            <a:r>
              <a:rPr lang="en-GB" b="1" dirty="0">
                <a:solidFill>
                  <a:srgbClr val="C00000"/>
                </a:solidFill>
              </a:rPr>
              <a:t>wavelength</a:t>
            </a:r>
            <a:r>
              <a:rPr lang="en-GB" dirty="0">
                <a:solidFill>
                  <a:srgbClr val="1F497D">
                    <a:lumMod val="50000"/>
                  </a:srgbClr>
                </a:solidFill>
              </a:rPr>
              <a:t> of this wave?</a:t>
            </a: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1" name="Rectangle 20"/>
          <p:cNvSpPr/>
          <p:nvPr/>
        </p:nvSpPr>
        <p:spPr>
          <a:xfrm>
            <a:off x="247117" y="4354662"/>
            <a:ext cx="4135102"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247117" y="5014480"/>
            <a:ext cx="4135102"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301932" y="4439996"/>
            <a:ext cx="327804"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7" name="TextBox 26"/>
          <p:cNvSpPr txBox="1"/>
          <p:nvPr/>
        </p:nvSpPr>
        <p:spPr>
          <a:xfrm>
            <a:off x="684551" y="4437667"/>
            <a:ext cx="3697668" cy="369332"/>
          </a:xfrm>
          <a:prstGeom prst="rect">
            <a:avLst/>
          </a:prstGeom>
          <a:noFill/>
        </p:spPr>
        <p:txBody>
          <a:bodyPr wrap="square" rtlCol="0" anchor="ctr" anchorCtr="0">
            <a:noAutofit/>
          </a:bodyPr>
          <a:lstStyle/>
          <a:p>
            <a:r>
              <a:rPr lang="en-GB" sz="1700" dirty="0">
                <a:solidFill>
                  <a:srgbClr val="10253F"/>
                </a:solidFill>
                <a:latin typeface="Verdana" panose="020B0604030504040204" pitchFamily="34" charset="0"/>
                <a:ea typeface="Verdana" panose="020B0604030504040204" pitchFamily="34" charset="0"/>
              </a:rPr>
              <a:t>Arrow 1</a:t>
            </a:r>
          </a:p>
        </p:txBody>
      </p:sp>
      <p:sp>
        <p:nvSpPr>
          <p:cNvPr id="28" name="TextBox 27"/>
          <p:cNvSpPr txBox="1"/>
          <p:nvPr/>
        </p:nvSpPr>
        <p:spPr>
          <a:xfrm>
            <a:off x="301932" y="5099814"/>
            <a:ext cx="327804"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9" name="TextBox 28"/>
          <p:cNvSpPr txBox="1"/>
          <p:nvPr/>
        </p:nvSpPr>
        <p:spPr>
          <a:xfrm>
            <a:off x="684551" y="5097485"/>
            <a:ext cx="3697668" cy="369332"/>
          </a:xfrm>
          <a:prstGeom prst="rect">
            <a:avLst/>
          </a:prstGeom>
          <a:noFill/>
        </p:spPr>
        <p:txBody>
          <a:bodyPr wrap="square" rtlCol="0" anchor="ctr" anchorCtr="0">
            <a:noAutofit/>
          </a:bodyPr>
          <a:lstStyle/>
          <a:p>
            <a:r>
              <a:rPr lang="en-GB" sz="1700" dirty="0">
                <a:solidFill>
                  <a:srgbClr val="10253F"/>
                </a:solidFill>
                <a:latin typeface="Verdana" panose="020B0604030504040204" pitchFamily="34" charset="0"/>
                <a:ea typeface="Verdana" panose="020B0604030504040204" pitchFamily="34" charset="0"/>
              </a:rPr>
              <a:t>Arrows 1 and 2</a:t>
            </a:r>
          </a:p>
        </p:txBody>
      </p:sp>
      <p:sp>
        <p:nvSpPr>
          <p:cNvPr id="45" name="Rectangle 44"/>
          <p:cNvSpPr/>
          <p:nvPr/>
        </p:nvSpPr>
        <p:spPr>
          <a:xfrm>
            <a:off x="4738688" y="4354662"/>
            <a:ext cx="4135102"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p:cNvSpPr/>
          <p:nvPr/>
        </p:nvSpPr>
        <p:spPr>
          <a:xfrm>
            <a:off x="4738688" y="5014480"/>
            <a:ext cx="4135102"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p:cNvSpPr txBox="1"/>
          <p:nvPr/>
        </p:nvSpPr>
        <p:spPr>
          <a:xfrm>
            <a:off x="4793503" y="4439996"/>
            <a:ext cx="327804"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50" name="TextBox 49"/>
          <p:cNvSpPr txBox="1"/>
          <p:nvPr/>
        </p:nvSpPr>
        <p:spPr>
          <a:xfrm>
            <a:off x="5176122" y="4437667"/>
            <a:ext cx="3697668" cy="369332"/>
          </a:xfrm>
          <a:prstGeom prst="rect">
            <a:avLst/>
          </a:prstGeom>
          <a:noFill/>
        </p:spPr>
        <p:txBody>
          <a:bodyPr wrap="square" rtlCol="0" anchor="ctr" anchorCtr="0">
            <a:noAutofit/>
          </a:bodyPr>
          <a:lstStyle/>
          <a:p>
            <a:r>
              <a:rPr lang="en-GB" sz="1700" dirty="0">
                <a:solidFill>
                  <a:srgbClr val="10253F"/>
                </a:solidFill>
                <a:latin typeface="Verdana" panose="020B0604030504040204" pitchFamily="34" charset="0"/>
                <a:ea typeface="Verdana" panose="020B0604030504040204" pitchFamily="34" charset="0"/>
              </a:rPr>
              <a:t>Arrow 3</a:t>
            </a:r>
          </a:p>
        </p:txBody>
      </p:sp>
      <p:sp>
        <p:nvSpPr>
          <p:cNvPr id="51" name="TextBox 50"/>
          <p:cNvSpPr txBox="1"/>
          <p:nvPr/>
        </p:nvSpPr>
        <p:spPr>
          <a:xfrm>
            <a:off x="4793503" y="5099814"/>
            <a:ext cx="327804"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52" name="TextBox 51"/>
          <p:cNvSpPr txBox="1"/>
          <p:nvPr/>
        </p:nvSpPr>
        <p:spPr>
          <a:xfrm>
            <a:off x="5176122" y="5097485"/>
            <a:ext cx="3697668" cy="369332"/>
          </a:xfrm>
          <a:prstGeom prst="rect">
            <a:avLst/>
          </a:prstGeom>
          <a:noFill/>
        </p:spPr>
        <p:txBody>
          <a:bodyPr wrap="square" rtlCol="0" anchor="ctr" anchorCtr="0">
            <a:noAutofit/>
          </a:bodyPr>
          <a:lstStyle/>
          <a:p>
            <a:r>
              <a:rPr lang="en-GB" sz="1700" dirty="0">
                <a:solidFill>
                  <a:srgbClr val="10253F"/>
                </a:solidFill>
                <a:latin typeface="Verdana" panose="020B0604030504040204" pitchFamily="34" charset="0"/>
                <a:ea typeface="Verdana" panose="020B0604030504040204" pitchFamily="34" charset="0"/>
              </a:rPr>
              <a:t>Arrow 4</a:t>
            </a:r>
          </a:p>
        </p:txBody>
      </p:sp>
      <p:pic>
        <p:nvPicPr>
          <p:cNvPr id="3" name="Picture 2">
            <a:extLst>
              <a:ext uri="{FF2B5EF4-FFF2-40B4-BE49-F238E27FC236}">
                <a16:creationId xmlns:a16="http://schemas.microsoft.com/office/drawing/2014/main" id="{10B5A341-CCFE-4469-88EE-6AA4C598321A}"/>
              </a:ext>
            </a:extLst>
          </p:cNvPr>
          <p:cNvPicPr>
            <a:picLocks noChangeAspect="1"/>
          </p:cNvPicPr>
          <p:nvPr/>
        </p:nvPicPr>
        <p:blipFill>
          <a:blip r:embed="rId4"/>
          <a:stretch>
            <a:fillRect/>
          </a:stretch>
        </p:blipFill>
        <p:spPr>
          <a:xfrm>
            <a:off x="1584119" y="1576849"/>
            <a:ext cx="5940000" cy="2372149"/>
          </a:xfrm>
          <a:prstGeom prst="rect">
            <a:avLst/>
          </a:prstGeom>
        </p:spPr>
      </p:pic>
      <p:sp>
        <p:nvSpPr>
          <p:cNvPr id="2" name="Rectangle 1">
            <a:extLst>
              <a:ext uri="{FF2B5EF4-FFF2-40B4-BE49-F238E27FC236}">
                <a16:creationId xmlns:a16="http://schemas.microsoft.com/office/drawing/2014/main" id="{321418A2-B1AC-4DFD-81A5-F7080EA5F23D}"/>
              </a:ext>
            </a:extLst>
          </p:cNvPr>
          <p:cNvSpPr/>
          <p:nvPr/>
        </p:nvSpPr>
        <p:spPr>
          <a:xfrm>
            <a:off x="0" y="5994874"/>
            <a:ext cx="9143999" cy="307777"/>
          </a:xfrm>
          <a:prstGeom prst="rect">
            <a:avLst/>
          </a:prstGeom>
        </p:spPr>
        <p:txBody>
          <a:bodyPr wrap="square">
            <a:spAutoFit/>
          </a:bodyPr>
          <a:lstStyle/>
          <a:p>
            <a:pPr algn="ctr">
              <a:spcAft>
                <a:spcPts val="1200"/>
              </a:spcAft>
            </a:pPr>
            <a:r>
              <a:rPr lang="en-GB" sz="1400" i="1" dirty="0">
                <a:latin typeface="Verdana" panose="020B0604030504040204" pitchFamily="34" charset="0"/>
                <a:ea typeface="Verdana" panose="020B0604030504040204" pitchFamily="34" charset="0"/>
                <a:cs typeface="Arial" panose="020B0604020202020204" pitchFamily="34" charset="0"/>
              </a:rPr>
              <a:t>The symbol for wavelength is the Greek letter lambda: </a:t>
            </a:r>
            <a:r>
              <a:rPr lang="en-GB" sz="1400" i="1" dirty="0">
                <a:latin typeface="Verdana" panose="020B0604030504040204" pitchFamily="34" charset="0"/>
                <a:ea typeface="Verdana" panose="020B0604030504040204" pitchFamily="34" charset="0"/>
                <a:cs typeface="Calibri" panose="020F0502020204030204" pitchFamily="34" charset="0"/>
              </a:rPr>
              <a:t>λ</a:t>
            </a:r>
            <a:endParaRPr lang="en-GB" sz="1400" dirty="0">
              <a:latin typeface="Verdana" panose="020B060403050404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464171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44AD790C-0251-42AA-B75A-5502699A1A9D}"/>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The right wavelength</a:t>
            </a:r>
            <a:endParaRPr lang="en-GB" dirty="0"/>
          </a:p>
        </p:txBody>
      </p:sp>
      <p:sp>
        <p:nvSpPr>
          <p:cNvPr id="12" name="Text Placeholder 16"/>
          <p:cNvSpPr txBox="1">
            <a:spLocks/>
          </p:cNvSpPr>
          <p:nvPr/>
        </p:nvSpPr>
        <p:spPr>
          <a:xfrm>
            <a:off x="301932" y="863126"/>
            <a:ext cx="6416501" cy="5023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5600" lvl="0" indent="-355600">
              <a:spcAft>
                <a:spcPts val="1200"/>
              </a:spcAft>
              <a:defRPr/>
            </a:pPr>
            <a:r>
              <a:rPr lang="en-GB" b="1" dirty="0">
                <a:solidFill>
                  <a:srgbClr val="1F497D">
                    <a:lumMod val="50000"/>
                  </a:srgbClr>
                </a:solidFill>
              </a:rPr>
              <a:t>2.</a:t>
            </a:r>
            <a:r>
              <a:rPr lang="en-GB" dirty="0">
                <a:solidFill>
                  <a:srgbClr val="1F497D">
                    <a:lumMod val="50000"/>
                  </a:srgbClr>
                </a:solidFill>
              </a:rPr>
              <a:t>	What shows the </a:t>
            </a:r>
            <a:r>
              <a:rPr lang="en-GB" b="1" dirty="0">
                <a:solidFill>
                  <a:srgbClr val="C00000"/>
                </a:solidFill>
              </a:rPr>
              <a:t>amplitude</a:t>
            </a:r>
            <a:r>
              <a:rPr lang="en-GB" dirty="0">
                <a:solidFill>
                  <a:srgbClr val="1F497D">
                    <a:lumMod val="50000"/>
                  </a:srgbClr>
                </a:solidFill>
              </a:rPr>
              <a:t> of this wave?</a:t>
            </a: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1" name="Rectangle 20"/>
          <p:cNvSpPr/>
          <p:nvPr/>
        </p:nvSpPr>
        <p:spPr>
          <a:xfrm>
            <a:off x="247117" y="4354662"/>
            <a:ext cx="4135102"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247117" y="5014480"/>
            <a:ext cx="4135102"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301932" y="4439996"/>
            <a:ext cx="327804"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7" name="TextBox 26"/>
          <p:cNvSpPr txBox="1"/>
          <p:nvPr/>
        </p:nvSpPr>
        <p:spPr>
          <a:xfrm>
            <a:off x="684551" y="4437667"/>
            <a:ext cx="3697668" cy="369332"/>
          </a:xfrm>
          <a:prstGeom prst="rect">
            <a:avLst/>
          </a:prstGeom>
          <a:noFill/>
        </p:spPr>
        <p:txBody>
          <a:bodyPr wrap="square" rtlCol="0" anchor="ctr" anchorCtr="0">
            <a:noAutofit/>
          </a:bodyPr>
          <a:lstStyle/>
          <a:p>
            <a:r>
              <a:rPr lang="en-GB" sz="1700" dirty="0">
                <a:solidFill>
                  <a:srgbClr val="10253F"/>
                </a:solidFill>
                <a:latin typeface="Verdana" panose="020B0604030504040204" pitchFamily="34" charset="0"/>
                <a:ea typeface="Verdana" panose="020B0604030504040204" pitchFamily="34" charset="0"/>
              </a:rPr>
              <a:t>Arrow 1</a:t>
            </a:r>
          </a:p>
        </p:txBody>
      </p:sp>
      <p:sp>
        <p:nvSpPr>
          <p:cNvPr id="28" name="TextBox 27"/>
          <p:cNvSpPr txBox="1"/>
          <p:nvPr/>
        </p:nvSpPr>
        <p:spPr>
          <a:xfrm>
            <a:off x="301932" y="5099814"/>
            <a:ext cx="327804"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9" name="TextBox 28"/>
          <p:cNvSpPr txBox="1"/>
          <p:nvPr/>
        </p:nvSpPr>
        <p:spPr>
          <a:xfrm>
            <a:off x="684551" y="5097485"/>
            <a:ext cx="3697668" cy="369332"/>
          </a:xfrm>
          <a:prstGeom prst="rect">
            <a:avLst/>
          </a:prstGeom>
          <a:noFill/>
        </p:spPr>
        <p:txBody>
          <a:bodyPr wrap="square" rtlCol="0" anchor="ctr" anchorCtr="0">
            <a:noAutofit/>
          </a:bodyPr>
          <a:lstStyle/>
          <a:p>
            <a:r>
              <a:rPr lang="en-GB" sz="1700" dirty="0">
                <a:solidFill>
                  <a:srgbClr val="10253F"/>
                </a:solidFill>
                <a:latin typeface="Verdana" panose="020B0604030504040204" pitchFamily="34" charset="0"/>
                <a:ea typeface="Verdana" panose="020B0604030504040204" pitchFamily="34" charset="0"/>
              </a:rPr>
              <a:t>Arrows 1 and 2</a:t>
            </a:r>
          </a:p>
        </p:txBody>
      </p:sp>
      <p:sp>
        <p:nvSpPr>
          <p:cNvPr id="45" name="Rectangle 44"/>
          <p:cNvSpPr/>
          <p:nvPr/>
        </p:nvSpPr>
        <p:spPr>
          <a:xfrm>
            <a:off x="4738688" y="4354662"/>
            <a:ext cx="4135102"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p:cNvSpPr/>
          <p:nvPr/>
        </p:nvSpPr>
        <p:spPr>
          <a:xfrm>
            <a:off x="4738688" y="5014480"/>
            <a:ext cx="4135102"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p:cNvSpPr txBox="1"/>
          <p:nvPr/>
        </p:nvSpPr>
        <p:spPr>
          <a:xfrm>
            <a:off x="4793503" y="4439996"/>
            <a:ext cx="327804"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50" name="TextBox 49"/>
          <p:cNvSpPr txBox="1"/>
          <p:nvPr/>
        </p:nvSpPr>
        <p:spPr>
          <a:xfrm>
            <a:off x="5176122" y="4437667"/>
            <a:ext cx="3697668" cy="369332"/>
          </a:xfrm>
          <a:prstGeom prst="rect">
            <a:avLst/>
          </a:prstGeom>
          <a:noFill/>
        </p:spPr>
        <p:txBody>
          <a:bodyPr wrap="square" rtlCol="0" anchor="ctr" anchorCtr="0">
            <a:noAutofit/>
          </a:bodyPr>
          <a:lstStyle/>
          <a:p>
            <a:r>
              <a:rPr lang="en-GB" sz="1700" dirty="0">
                <a:solidFill>
                  <a:srgbClr val="10253F"/>
                </a:solidFill>
                <a:latin typeface="Verdana" panose="020B0604030504040204" pitchFamily="34" charset="0"/>
                <a:ea typeface="Verdana" panose="020B0604030504040204" pitchFamily="34" charset="0"/>
              </a:rPr>
              <a:t>Arrow 3</a:t>
            </a:r>
          </a:p>
        </p:txBody>
      </p:sp>
      <p:sp>
        <p:nvSpPr>
          <p:cNvPr id="51" name="TextBox 50"/>
          <p:cNvSpPr txBox="1"/>
          <p:nvPr/>
        </p:nvSpPr>
        <p:spPr>
          <a:xfrm>
            <a:off x="4793503" y="5099814"/>
            <a:ext cx="327804"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52" name="TextBox 51"/>
          <p:cNvSpPr txBox="1"/>
          <p:nvPr/>
        </p:nvSpPr>
        <p:spPr>
          <a:xfrm>
            <a:off x="5176122" y="5097485"/>
            <a:ext cx="3697668" cy="369332"/>
          </a:xfrm>
          <a:prstGeom prst="rect">
            <a:avLst/>
          </a:prstGeom>
          <a:noFill/>
        </p:spPr>
        <p:txBody>
          <a:bodyPr wrap="square" rtlCol="0" anchor="ctr" anchorCtr="0">
            <a:noAutofit/>
          </a:bodyPr>
          <a:lstStyle/>
          <a:p>
            <a:r>
              <a:rPr lang="en-GB" sz="1700" dirty="0">
                <a:solidFill>
                  <a:srgbClr val="10253F"/>
                </a:solidFill>
                <a:latin typeface="Verdana" panose="020B0604030504040204" pitchFamily="34" charset="0"/>
                <a:ea typeface="Verdana" panose="020B0604030504040204" pitchFamily="34" charset="0"/>
              </a:rPr>
              <a:t>Arrow 4</a:t>
            </a:r>
          </a:p>
        </p:txBody>
      </p:sp>
      <p:pic>
        <p:nvPicPr>
          <p:cNvPr id="2" name="Picture 1">
            <a:extLst>
              <a:ext uri="{FF2B5EF4-FFF2-40B4-BE49-F238E27FC236}">
                <a16:creationId xmlns:a16="http://schemas.microsoft.com/office/drawing/2014/main" id="{8841CB58-BAB8-4F8C-86DF-36CC54440745}"/>
              </a:ext>
            </a:extLst>
          </p:cNvPr>
          <p:cNvPicPr>
            <a:picLocks noChangeAspect="1"/>
          </p:cNvPicPr>
          <p:nvPr/>
        </p:nvPicPr>
        <p:blipFill>
          <a:blip r:embed="rId4"/>
          <a:stretch>
            <a:fillRect/>
          </a:stretch>
        </p:blipFill>
        <p:spPr>
          <a:xfrm>
            <a:off x="1602000" y="1576849"/>
            <a:ext cx="5940000" cy="2372133"/>
          </a:xfrm>
          <a:prstGeom prst="rect">
            <a:avLst/>
          </a:prstGeom>
        </p:spPr>
      </p:pic>
      <p:sp>
        <p:nvSpPr>
          <p:cNvPr id="18" name="Rounded Rectangle 18">
            <a:hlinkClick r:id="rId5" action="ppaction://hlinksldjump"/>
            <a:extLst>
              <a:ext uri="{FF2B5EF4-FFF2-40B4-BE49-F238E27FC236}">
                <a16:creationId xmlns:a16="http://schemas.microsoft.com/office/drawing/2014/main" id="{E046BC4A-3FE5-4B6E-88B5-46D8AF26D336}"/>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642238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6048"/>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Rope wave graph</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5"/>
            <a:ext cx="8285163" cy="90968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Albert makes a wave with a rope</a:t>
            </a:r>
            <a:r>
              <a:rPr lang="en-US" dirty="0"/>
              <a:t>.</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His friends make a graph to represent the wave.</a:t>
            </a:r>
          </a:p>
        </p:txBody>
      </p:sp>
      <p:grpSp>
        <p:nvGrpSpPr>
          <p:cNvPr id="187" name="Group 186">
            <a:extLst>
              <a:ext uri="{FF2B5EF4-FFF2-40B4-BE49-F238E27FC236}">
                <a16:creationId xmlns:a16="http://schemas.microsoft.com/office/drawing/2014/main" id="{77328F67-B0FE-4458-8F34-A1EE81BBBC0E}"/>
              </a:ext>
            </a:extLst>
          </p:cNvPr>
          <p:cNvGrpSpPr/>
          <p:nvPr/>
        </p:nvGrpSpPr>
        <p:grpSpPr>
          <a:xfrm>
            <a:off x="1504433" y="1964063"/>
            <a:ext cx="6127567" cy="3600012"/>
            <a:chOff x="1504433" y="1964063"/>
            <a:chExt cx="6127567" cy="3600012"/>
          </a:xfrm>
        </p:grpSpPr>
        <p:grpSp>
          <p:nvGrpSpPr>
            <p:cNvPr id="188" name="Group 187">
              <a:extLst>
                <a:ext uri="{FF2B5EF4-FFF2-40B4-BE49-F238E27FC236}">
                  <a16:creationId xmlns:a16="http://schemas.microsoft.com/office/drawing/2014/main" id="{56CF441B-01DF-44D9-AA7C-76F4B5FC126B}"/>
                </a:ext>
              </a:extLst>
            </p:cNvPr>
            <p:cNvGrpSpPr/>
            <p:nvPr/>
          </p:nvGrpSpPr>
          <p:grpSpPr>
            <a:xfrm>
              <a:off x="1872000" y="1964063"/>
              <a:ext cx="5760000" cy="3600012"/>
              <a:chOff x="1872000" y="1964063"/>
              <a:chExt cx="5760000" cy="3600012"/>
            </a:xfrm>
          </p:grpSpPr>
          <p:grpSp>
            <p:nvGrpSpPr>
              <p:cNvPr id="191" name="Group 190">
                <a:extLst>
                  <a:ext uri="{FF2B5EF4-FFF2-40B4-BE49-F238E27FC236}">
                    <a16:creationId xmlns:a16="http://schemas.microsoft.com/office/drawing/2014/main" id="{7ADF69CF-6AC5-4E0F-82BC-BF95F2E131B1}"/>
                  </a:ext>
                </a:extLst>
              </p:cNvPr>
              <p:cNvGrpSpPr/>
              <p:nvPr/>
            </p:nvGrpSpPr>
            <p:grpSpPr>
              <a:xfrm>
                <a:off x="1872000" y="1964075"/>
                <a:ext cx="5760000" cy="3600000"/>
                <a:chOff x="1648326" y="1784683"/>
                <a:chExt cx="5760000" cy="3600000"/>
              </a:xfrm>
            </p:grpSpPr>
            <p:cxnSp>
              <p:nvCxnSpPr>
                <p:cNvPr id="193" name="Straight Connector 192">
                  <a:extLst>
                    <a:ext uri="{FF2B5EF4-FFF2-40B4-BE49-F238E27FC236}">
                      <a16:creationId xmlns:a16="http://schemas.microsoft.com/office/drawing/2014/main" id="{799B149D-D484-4F8C-ACA8-D60B053873C9}"/>
                    </a:ext>
                  </a:extLst>
                </p:cNvPr>
                <p:cNvCxnSpPr/>
                <p:nvPr/>
              </p:nvCxnSpPr>
              <p:spPr>
                <a:xfrm>
                  <a:off x="1648326" y="1784683"/>
                  <a:ext cx="0" cy="360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4C1E08C0-EDF8-45B1-A191-D16D8ADD13C3}"/>
                    </a:ext>
                  </a:extLst>
                </p:cNvPr>
                <p:cNvCxnSpPr>
                  <a:cxnSpLocks/>
                </p:cNvCxnSpPr>
                <p:nvPr/>
              </p:nvCxnSpPr>
              <p:spPr>
                <a:xfrm flipH="1">
                  <a:off x="1648326" y="3584683"/>
                  <a:ext cx="576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2" name="Freeform: Shape 191">
                <a:extLst>
                  <a:ext uri="{FF2B5EF4-FFF2-40B4-BE49-F238E27FC236}">
                    <a16:creationId xmlns:a16="http://schemas.microsoft.com/office/drawing/2014/main" id="{CB822D38-EC20-43E3-98EF-FD52C0FE7E2E}"/>
                  </a:ext>
                </a:extLst>
              </p:cNvPr>
              <p:cNvSpPr/>
              <p:nvPr/>
            </p:nvSpPr>
            <p:spPr>
              <a:xfrm>
                <a:off x="1873250" y="1964063"/>
                <a:ext cx="5750928" cy="3600000"/>
              </a:xfrm>
              <a:custGeom>
                <a:avLst/>
                <a:gdLst>
                  <a:gd name="connsiteX0" fmla="*/ 0 w 5391150"/>
                  <a:gd name="connsiteY0" fmla="*/ 952500 h 1917700"/>
                  <a:gd name="connsiteX1" fmla="*/ 457200 w 5391150"/>
                  <a:gd name="connsiteY1" fmla="*/ 6350 h 1917700"/>
                  <a:gd name="connsiteX2" fmla="*/ 895350 w 5391150"/>
                  <a:gd name="connsiteY2" fmla="*/ 958850 h 1917700"/>
                  <a:gd name="connsiteX3" fmla="*/ 1352550 w 5391150"/>
                  <a:gd name="connsiteY3" fmla="*/ 1905000 h 1917700"/>
                  <a:gd name="connsiteX4" fmla="*/ 1797050 w 5391150"/>
                  <a:gd name="connsiteY4" fmla="*/ 958850 h 1917700"/>
                  <a:gd name="connsiteX5" fmla="*/ 2247900 w 5391150"/>
                  <a:gd name="connsiteY5" fmla="*/ 6350 h 1917700"/>
                  <a:gd name="connsiteX6" fmla="*/ 2705100 w 5391150"/>
                  <a:gd name="connsiteY6" fmla="*/ 958850 h 1917700"/>
                  <a:gd name="connsiteX7" fmla="*/ 3155950 w 5391150"/>
                  <a:gd name="connsiteY7" fmla="*/ 1917700 h 1917700"/>
                  <a:gd name="connsiteX8" fmla="*/ 3594100 w 5391150"/>
                  <a:gd name="connsiteY8" fmla="*/ 958850 h 1917700"/>
                  <a:gd name="connsiteX9" fmla="*/ 4044950 w 5391150"/>
                  <a:gd name="connsiteY9" fmla="*/ 0 h 1917700"/>
                  <a:gd name="connsiteX10" fmla="*/ 4495800 w 5391150"/>
                  <a:gd name="connsiteY10" fmla="*/ 958850 h 1917700"/>
                  <a:gd name="connsiteX11" fmla="*/ 4946650 w 5391150"/>
                  <a:gd name="connsiteY11" fmla="*/ 1917700 h 1917700"/>
                  <a:gd name="connsiteX12" fmla="*/ 5391150 w 5391150"/>
                  <a:gd name="connsiteY12" fmla="*/ 958850 h 191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91150" h="1917700">
                    <a:moveTo>
                      <a:pt x="0" y="952500"/>
                    </a:moveTo>
                    <a:cubicBezTo>
                      <a:pt x="153987" y="478896"/>
                      <a:pt x="307975" y="5292"/>
                      <a:pt x="457200" y="6350"/>
                    </a:cubicBezTo>
                    <a:cubicBezTo>
                      <a:pt x="606425" y="7408"/>
                      <a:pt x="746125" y="642408"/>
                      <a:pt x="895350" y="958850"/>
                    </a:cubicBezTo>
                    <a:cubicBezTo>
                      <a:pt x="1044575" y="1275292"/>
                      <a:pt x="1202267" y="1905000"/>
                      <a:pt x="1352550" y="1905000"/>
                    </a:cubicBezTo>
                    <a:cubicBezTo>
                      <a:pt x="1502833" y="1905000"/>
                      <a:pt x="1797050" y="958850"/>
                      <a:pt x="1797050" y="958850"/>
                    </a:cubicBezTo>
                    <a:cubicBezTo>
                      <a:pt x="1946275" y="642408"/>
                      <a:pt x="2096558" y="6350"/>
                      <a:pt x="2247900" y="6350"/>
                    </a:cubicBezTo>
                    <a:cubicBezTo>
                      <a:pt x="2399242" y="6350"/>
                      <a:pt x="2553758" y="640292"/>
                      <a:pt x="2705100" y="958850"/>
                    </a:cubicBezTo>
                    <a:cubicBezTo>
                      <a:pt x="2856442" y="1277408"/>
                      <a:pt x="3007783" y="1917700"/>
                      <a:pt x="3155950" y="1917700"/>
                    </a:cubicBezTo>
                    <a:cubicBezTo>
                      <a:pt x="3304117" y="1917700"/>
                      <a:pt x="3445933" y="1278467"/>
                      <a:pt x="3594100" y="958850"/>
                    </a:cubicBezTo>
                    <a:cubicBezTo>
                      <a:pt x="3742267" y="639233"/>
                      <a:pt x="3894667" y="0"/>
                      <a:pt x="4044950" y="0"/>
                    </a:cubicBezTo>
                    <a:cubicBezTo>
                      <a:pt x="4195233" y="0"/>
                      <a:pt x="4495800" y="958850"/>
                      <a:pt x="4495800" y="958850"/>
                    </a:cubicBezTo>
                    <a:cubicBezTo>
                      <a:pt x="4646083" y="1278467"/>
                      <a:pt x="4797425" y="1917700"/>
                      <a:pt x="4946650" y="1917700"/>
                    </a:cubicBezTo>
                    <a:cubicBezTo>
                      <a:pt x="5095875" y="1917700"/>
                      <a:pt x="5243512" y="1438275"/>
                      <a:pt x="5391150" y="958850"/>
                    </a:cubicBezTo>
                  </a:path>
                </a:pathLst>
              </a:cu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89" name="TextBox 188">
              <a:extLst>
                <a:ext uri="{FF2B5EF4-FFF2-40B4-BE49-F238E27FC236}">
                  <a16:creationId xmlns:a16="http://schemas.microsoft.com/office/drawing/2014/main" id="{42F31DBC-B453-41DE-8BDC-5104221181B7}"/>
                </a:ext>
              </a:extLst>
            </p:cNvPr>
            <p:cNvSpPr txBox="1"/>
            <p:nvPr/>
          </p:nvSpPr>
          <p:spPr>
            <a:xfrm rot="16200000">
              <a:off x="406399" y="3062109"/>
              <a:ext cx="2565400" cy="369332"/>
            </a:xfrm>
            <a:prstGeom prst="rect">
              <a:avLst/>
            </a:prstGeom>
            <a:noFill/>
          </p:spPr>
          <p:txBody>
            <a:bodyPr wrap="square" rtlCol="0">
              <a:spAutoFit/>
            </a:bodyPr>
            <a:lstStyle/>
            <a:p>
              <a:pPr algn="r"/>
              <a:r>
                <a:rPr lang="en-GB" b="1" dirty="0">
                  <a:latin typeface="Bradley Hand ITC" panose="03070402050302030203" pitchFamily="66" charset="0"/>
                </a:rPr>
                <a:t>Displacement / cm</a:t>
              </a:r>
            </a:p>
          </p:txBody>
        </p:sp>
        <p:sp>
          <p:nvSpPr>
            <p:cNvPr id="190" name="TextBox 189">
              <a:extLst>
                <a:ext uri="{FF2B5EF4-FFF2-40B4-BE49-F238E27FC236}">
                  <a16:creationId xmlns:a16="http://schemas.microsoft.com/office/drawing/2014/main" id="{E530B2D4-6AFB-4743-82CA-762ED8F6E860}"/>
                </a:ext>
              </a:extLst>
            </p:cNvPr>
            <p:cNvSpPr txBox="1"/>
            <p:nvPr/>
          </p:nvSpPr>
          <p:spPr>
            <a:xfrm>
              <a:off x="5058778" y="3764075"/>
              <a:ext cx="2565400" cy="369332"/>
            </a:xfrm>
            <a:prstGeom prst="rect">
              <a:avLst/>
            </a:prstGeom>
            <a:noFill/>
          </p:spPr>
          <p:txBody>
            <a:bodyPr wrap="square" rtlCol="0">
              <a:spAutoFit/>
            </a:bodyPr>
            <a:lstStyle/>
            <a:p>
              <a:pPr algn="r"/>
              <a:r>
                <a:rPr lang="en-GB" b="1" dirty="0">
                  <a:latin typeface="Bradley Hand ITC" panose="03070402050302030203" pitchFamily="66" charset="0"/>
                </a:rPr>
                <a:t>Distance / m</a:t>
              </a:r>
            </a:p>
          </p:txBody>
        </p:sp>
      </p:grpSp>
      <p:pic>
        <p:nvPicPr>
          <p:cNvPr id="195" name="Picture 194">
            <a:extLst>
              <a:ext uri="{FF2B5EF4-FFF2-40B4-BE49-F238E27FC236}">
                <a16:creationId xmlns:a16="http://schemas.microsoft.com/office/drawing/2014/main" id="{CEBFAF9F-690E-41A2-869F-19979049E6F0}"/>
              </a:ext>
            </a:extLst>
          </p:cNvPr>
          <p:cNvPicPr>
            <a:picLocks noChangeAspect="1"/>
          </p:cNvPicPr>
          <p:nvPr/>
        </p:nvPicPr>
        <p:blipFill>
          <a:blip r:embed="rId4"/>
          <a:stretch>
            <a:fillRect/>
          </a:stretch>
        </p:blipFill>
        <p:spPr>
          <a:xfrm>
            <a:off x="6418800" y="867075"/>
            <a:ext cx="2268000" cy="905731"/>
          </a:xfrm>
          <a:prstGeom prst="rect">
            <a:avLst/>
          </a:prstGeom>
        </p:spPr>
      </p:pic>
    </p:spTree>
    <p:extLst>
      <p:ext uri="{BB962C8B-B14F-4D97-AF65-F5344CB8AC3E}">
        <p14:creationId xmlns:p14="http://schemas.microsoft.com/office/powerpoint/2010/main" val="1823683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E572CFEC-CC80-4683-B985-A577E40CDA05}"/>
              </a:ext>
            </a:extLst>
          </p:cNvPr>
          <p:cNvPicPr>
            <a:picLocks noChangeAspect="1"/>
          </p:cNvPicPr>
          <p:nvPr/>
        </p:nvPicPr>
        <p:blipFill>
          <a:blip r:embed="rId3"/>
          <a:stretch>
            <a:fillRect/>
          </a:stretch>
        </p:blipFill>
        <p:spPr>
          <a:xfrm>
            <a:off x="0" y="651781"/>
            <a:ext cx="9144000" cy="6203552"/>
          </a:xfrm>
          <a:prstGeom prst="rect">
            <a:avLst/>
          </a:prstGeom>
        </p:spPr>
      </p:pic>
      <p:pic>
        <p:nvPicPr>
          <p:cNvPr id="2" name="Picture 1">
            <a:extLst>
              <a:ext uri="{FF2B5EF4-FFF2-40B4-BE49-F238E27FC236}">
                <a16:creationId xmlns:a16="http://schemas.microsoft.com/office/drawing/2014/main" id="{4C388C64-7977-40FD-9735-93FF8B08FDEE}"/>
              </a:ext>
            </a:extLst>
          </p:cNvPr>
          <p:cNvPicPr>
            <a:picLocks noChangeAspect="1"/>
          </p:cNvPicPr>
          <p:nvPr/>
        </p:nvPicPr>
        <p:blipFill>
          <a:blip r:embed="rId4"/>
          <a:stretch>
            <a:fillRect/>
          </a:stretch>
        </p:blipFill>
        <p:spPr>
          <a:xfrm>
            <a:off x="3761002" y="863125"/>
            <a:ext cx="5144479" cy="3040149"/>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Rope wave graph</a:t>
            </a:r>
            <a:endParaRPr lang="en-GB" dirty="0"/>
          </a:p>
        </p:txBody>
      </p:sp>
      <p:sp>
        <p:nvSpPr>
          <p:cNvPr id="12" name="Text Placeholder 16"/>
          <p:cNvSpPr txBox="1">
            <a:spLocks/>
          </p:cNvSpPr>
          <p:nvPr/>
        </p:nvSpPr>
        <p:spPr>
          <a:xfrm>
            <a:off x="307888" y="863125"/>
            <a:ext cx="3643616" cy="3047412"/>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How is the graph related to the wave on the rope?</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marL="0" marR="0" lvl="0" indent="0" algn="l" defTabSz="914400" rtl="0" eaLnBrk="1" fontAlgn="auto" latinLnBrk="0" hangingPunct="1">
              <a:lnSpc>
                <a:spcPct val="114000"/>
              </a:lnSpc>
              <a:spcBef>
                <a:spcPts val="1800"/>
              </a:spcBef>
              <a:spcAft>
                <a:spcPts val="0"/>
              </a:spcAft>
              <a:buClrTx/>
              <a:buSzTx/>
              <a:buFont typeface="+mj-lt"/>
              <a:buNone/>
              <a:tabLst/>
              <a:defRPr/>
            </a:pPr>
            <a:r>
              <a:rPr lang="en-US" dirty="0"/>
              <a:t>What do you think about each statement?</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4" name="Rectangle 33"/>
          <p:cNvSpPr/>
          <p:nvPr/>
        </p:nvSpPr>
        <p:spPr>
          <a:xfrm>
            <a:off x="307887" y="4027056"/>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307887" y="4686874"/>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307887" y="5346692"/>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345062" y="4114790"/>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40" name="TextBox 39"/>
          <p:cNvSpPr txBox="1"/>
          <p:nvPr/>
        </p:nvSpPr>
        <p:spPr>
          <a:xfrm>
            <a:off x="664238" y="4112461"/>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The graph shows the position of all the rope in the wave at one instant.</a:t>
            </a:r>
          </a:p>
        </p:txBody>
      </p:sp>
      <p:sp>
        <p:nvSpPr>
          <p:cNvPr id="41" name="TextBox 40"/>
          <p:cNvSpPr txBox="1"/>
          <p:nvPr/>
        </p:nvSpPr>
        <p:spPr>
          <a:xfrm>
            <a:off x="345062" y="4772208"/>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42" name="TextBox 41"/>
          <p:cNvSpPr txBox="1"/>
          <p:nvPr/>
        </p:nvSpPr>
        <p:spPr>
          <a:xfrm>
            <a:off x="664238" y="4769879"/>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The graph is the exact shape of the rope.</a:t>
            </a:r>
          </a:p>
        </p:txBody>
      </p:sp>
      <p:sp>
        <p:nvSpPr>
          <p:cNvPr id="43" name="TextBox 42"/>
          <p:cNvSpPr txBox="1"/>
          <p:nvPr/>
        </p:nvSpPr>
        <p:spPr>
          <a:xfrm>
            <a:off x="345062" y="5432026"/>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44" name="TextBox 43"/>
          <p:cNvSpPr txBox="1"/>
          <p:nvPr/>
        </p:nvSpPr>
        <p:spPr>
          <a:xfrm>
            <a:off x="664238" y="5429697"/>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Displacement is the distance of the rope above the ground.</a:t>
            </a:r>
          </a:p>
        </p:txBody>
      </p:sp>
      <p:grpSp>
        <p:nvGrpSpPr>
          <p:cNvPr id="73" name="Group 72"/>
          <p:cNvGrpSpPr/>
          <p:nvPr/>
        </p:nvGrpSpPr>
        <p:grpSpPr>
          <a:xfrm>
            <a:off x="6070289" y="4027056"/>
            <a:ext cx="2730061" cy="544860"/>
            <a:chOff x="5846013" y="2914258"/>
            <a:chExt cx="2954337" cy="544860"/>
          </a:xfrm>
        </p:grpSpPr>
        <p:sp>
          <p:nvSpPr>
            <p:cNvPr id="49" name="Rectangle 48"/>
            <p:cNvSpPr/>
            <p:nvPr/>
          </p:nvSpPr>
          <p:spPr>
            <a:xfrm>
              <a:off x="5846013" y="2914258"/>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7323826" y="291425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584919" y="29189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8062087" y="291648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a:off x="6070289" y="4686874"/>
            <a:ext cx="2730061" cy="544860"/>
            <a:chOff x="5846013" y="3574076"/>
            <a:chExt cx="2954337" cy="544860"/>
          </a:xfrm>
        </p:grpSpPr>
        <p:sp>
          <p:nvSpPr>
            <p:cNvPr id="51" name="Rectangle 50"/>
            <p:cNvSpPr/>
            <p:nvPr/>
          </p:nvSpPr>
          <p:spPr>
            <a:xfrm>
              <a:off x="5846013" y="3574076"/>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Connector 56"/>
            <p:cNvCxnSpPr/>
            <p:nvPr/>
          </p:nvCxnSpPr>
          <p:spPr>
            <a:xfrm>
              <a:off x="7320305" y="35740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581398" y="3578794"/>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058566" y="357630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6070289" y="5346692"/>
            <a:ext cx="2730061" cy="549393"/>
            <a:chOff x="5846013" y="4233894"/>
            <a:chExt cx="2954337" cy="549393"/>
          </a:xfrm>
        </p:grpSpPr>
        <p:sp>
          <p:nvSpPr>
            <p:cNvPr id="52" name="Rectangle 51"/>
            <p:cNvSpPr/>
            <p:nvPr/>
          </p:nvSpPr>
          <p:spPr>
            <a:xfrm>
              <a:off x="5846013" y="4233894"/>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Straight Connector 59"/>
            <p:cNvCxnSpPr/>
            <p:nvPr/>
          </p:nvCxnSpPr>
          <p:spPr>
            <a:xfrm>
              <a:off x="7320305" y="423842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581398" y="424314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058566" y="424065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6070289" y="3071758"/>
            <a:ext cx="2730061" cy="838779"/>
            <a:chOff x="5846013" y="2252879"/>
            <a:chExt cx="2954337" cy="544860"/>
          </a:xfrm>
        </p:grpSpPr>
        <p:sp>
          <p:nvSpPr>
            <p:cNvPr id="69" name="Rectangle 68"/>
            <p:cNvSpPr/>
            <p:nvPr/>
          </p:nvSpPr>
          <p:spPr>
            <a:xfrm>
              <a:off x="5846013" y="2252879"/>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a:off x="7323826" y="225287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584919" y="225759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062087" y="225510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6070289"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8" name="TextBox 77"/>
          <p:cNvSpPr txBox="1"/>
          <p:nvPr/>
        </p:nvSpPr>
        <p:spPr>
          <a:xfrm>
            <a:off x="6756237"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9" name="TextBox 78"/>
          <p:cNvSpPr txBox="1"/>
          <p:nvPr/>
        </p:nvSpPr>
        <p:spPr>
          <a:xfrm>
            <a:off x="7435318"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80" name="TextBox 79"/>
          <p:cNvSpPr txBox="1"/>
          <p:nvPr/>
        </p:nvSpPr>
        <p:spPr>
          <a:xfrm>
            <a:off x="8118580"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wrong</a:t>
            </a:r>
          </a:p>
        </p:txBody>
      </p:sp>
      <p:pic>
        <p:nvPicPr>
          <p:cNvPr id="133" name="Picture 132">
            <a:extLst>
              <a:ext uri="{FF2B5EF4-FFF2-40B4-BE49-F238E27FC236}">
                <a16:creationId xmlns:a16="http://schemas.microsoft.com/office/drawing/2014/main" id="{723212E5-8DBB-4E71-A385-2BD43C688B4F}"/>
              </a:ext>
            </a:extLst>
          </p:cNvPr>
          <p:cNvPicPr>
            <a:picLocks noChangeAspect="1"/>
          </p:cNvPicPr>
          <p:nvPr/>
        </p:nvPicPr>
        <p:blipFill>
          <a:blip r:embed="rId5"/>
          <a:stretch>
            <a:fillRect/>
          </a:stretch>
        </p:blipFill>
        <p:spPr>
          <a:xfrm>
            <a:off x="668764" y="1886553"/>
            <a:ext cx="2268000" cy="905731"/>
          </a:xfrm>
          <a:prstGeom prst="rect">
            <a:avLst/>
          </a:prstGeom>
        </p:spPr>
      </p:pic>
      <p:sp>
        <p:nvSpPr>
          <p:cNvPr id="45" name="Rounded Rectangle 18">
            <a:hlinkClick r:id="rId6" action="ppaction://hlinksldjump"/>
            <a:extLst>
              <a:ext uri="{FF2B5EF4-FFF2-40B4-BE49-F238E27FC236}">
                <a16:creationId xmlns:a16="http://schemas.microsoft.com/office/drawing/2014/main" id="{BD2F9323-6862-4C65-AC8E-10E3A8157CB4}"/>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903905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178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New wave graph</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6"/>
            <a:ext cx="8285163" cy="139881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US" dirty="0"/>
              <a:t>Albert makes a wave with a rope.</a:t>
            </a:r>
          </a:p>
          <a:p>
            <a:pPr lvl="0">
              <a:defRPr/>
            </a:pPr>
            <a:r>
              <a:rPr lang="en-US" dirty="0"/>
              <a:t>His friends make a graph to represent the wave.</a:t>
            </a:r>
          </a:p>
          <a:p>
            <a:pPr lvl="0">
              <a:defRPr/>
            </a:pPr>
            <a:r>
              <a:rPr lang="en-US" dirty="0"/>
              <a:t>The graph has time on the horizontal axis.</a:t>
            </a:r>
          </a:p>
        </p:txBody>
      </p:sp>
      <p:pic>
        <p:nvPicPr>
          <p:cNvPr id="5" name="Picture 4">
            <a:extLst>
              <a:ext uri="{FF2B5EF4-FFF2-40B4-BE49-F238E27FC236}">
                <a16:creationId xmlns:a16="http://schemas.microsoft.com/office/drawing/2014/main" id="{882CA0D6-7DA3-4E22-9280-D68C86B5FD70}"/>
              </a:ext>
            </a:extLst>
          </p:cNvPr>
          <p:cNvPicPr>
            <a:picLocks noChangeAspect="1"/>
          </p:cNvPicPr>
          <p:nvPr/>
        </p:nvPicPr>
        <p:blipFill>
          <a:blip r:embed="rId4"/>
          <a:stretch>
            <a:fillRect/>
          </a:stretch>
        </p:blipFill>
        <p:spPr>
          <a:xfrm>
            <a:off x="6418800" y="867075"/>
            <a:ext cx="2268000" cy="905731"/>
          </a:xfrm>
          <a:prstGeom prst="rect">
            <a:avLst/>
          </a:prstGeom>
        </p:spPr>
      </p:pic>
      <p:grpSp>
        <p:nvGrpSpPr>
          <p:cNvPr id="6" name="Group 5">
            <a:extLst>
              <a:ext uri="{FF2B5EF4-FFF2-40B4-BE49-F238E27FC236}">
                <a16:creationId xmlns:a16="http://schemas.microsoft.com/office/drawing/2014/main" id="{EB2652A8-D58A-4B0B-8385-C07056625DF8}"/>
              </a:ext>
            </a:extLst>
          </p:cNvPr>
          <p:cNvGrpSpPr/>
          <p:nvPr/>
        </p:nvGrpSpPr>
        <p:grpSpPr>
          <a:xfrm>
            <a:off x="1535997" y="2249237"/>
            <a:ext cx="6127567" cy="3600012"/>
            <a:chOff x="1504433" y="1964063"/>
            <a:chExt cx="6127567" cy="3600012"/>
          </a:xfrm>
        </p:grpSpPr>
        <p:grpSp>
          <p:nvGrpSpPr>
            <p:cNvPr id="7" name="Group 6">
              <a:extLst>
                <a:ext uri="{FF2B5EF4-FFF2-40B4-BE49-F238E27FC236}">
                  <a16:creationId xmlns:a16="http://schemas.microsoft.com/office/drawing/2014/main" id="{2EE923E2-3348-45C2-821F-392F60E8FDFA}"/>
                </a:ext>
              </a:extLst>
            </p:cNvPr>
            <p:cNvGrpSpPr/>
            <p:nvPr/>
          </p:nvGrpSpPr>
          <p:grpSpPr>
            <a:xfrm>
              <a:off x="1872000" y="1964063"/>
              <a:ext cx="5760000" cy="3600012"/>
              <a:chOff x="1872000" y="1964063"/>
              <a:chExt cx="5760000" cy="3600012"/>
            </a:xfrm>
          </p:grpSpPr>
          <p:grpSp>
            <p:nvGrpSpPr>
              <p:cNvPr id="10" name="Group 9">
                <a:extLst>
                  <a:ext uri="{FF2B5EF4-FFF2-40B4-BE49-F238E27FC236}">
                    <a16:creationId xmlns:a16="http://schemas.microsoft.com/office/drawing/2014/main" id="{B50D2B0A-F178-4818-B9E4-DDCAFB86C410}"/>
                  </a:ext>
                </a:extLst>
              </p:cNvPr>
              <p:cNvGrpSpPr/>
              <p:nvPr/>
            </p:nvGrpSpPr>
            <p:grpSpPr>
              <a:xfrm>
                <a:off x="1872000" y="1964075"/>
                <a:ext cx="5760000" cy="3600000"/>
                <a:chOff x="1648326" y="1784683"/>
                <a:chExt cx="5760000" cy="3600000"/>
              </a:xfrm>
            </p:grpSpPr>
            <p:cxnSp>
              <p:nvCxnSpPr>
                <p:cNvPr id="12" name="Straight Connector 11">
                  <a:extLst>
                    <a:ext uri="{FF2B5EF4-FFF2-40B4-BE49-F238E27FC236}">
                      <a16:creationId xmlns:a16="http://schemas.microsoft.com/office/drawing/2014/main" id="{C4CD14E3-3D9D-4E15-997D-432450553936}"/>
                    </a:ext>
                  </a:extLst>
                </p:cNvPr>
                <p:cNvCxnSpPr/>
                <p:nvPr/>
              </p:nvCxnSpPr>
              <p:spPr>
                <a:xfrm>
                  <a:off x="1648326" y="1784683"/>
                  <a:ext cx="0" cy="360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7A8004C-2E27-4407-8995-8B98623FFB4D}"/>
                    </a:ext>
                  </a:extLst>
                </p:cNvPr>
                <p:cNvCxnSpPr>
                  <a:cxnSpLocks/>
                </p:cNvCxnSpPr>
                <p:nvPr/>
              </p:nvCxnSpPr>
              <p:spPr>
                <a:xfrm flipH="1">
                  <a:off x="1648326" y="3584683"/>
                  <a:ext cx="576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Freeform: Shape 10">
                <a:extLst>
                  <a:ext uri="{FF2B5EF4-FFF2-40B4-BE49-F238E27FC236}">
                    <a16:creationId xmlns:a16="http://schemas.microsoft.com/office/drawing/2014/main" id="{06361F52-971D-491F-A527-119F7B897C61}"/>
                  </a:ext>
                </a:extLst>
              </p:cNvPr>
              <p:cNvSpPr/>
              <p:nvPr/>
            </p:nvSpPr>
            <p:spPr>
              <a:xfrm>
                <a:off x="1873250" y="1964063"/>
                <a:ext cx="5750928" cy="3600000"/>
              </a:xfrm>
              <a:custGeom>
                <a:avLst/>
                <a:gdLst>
                  <a:gd name="connsiteX0" fmla="*/ 0 w 5391150"/>
                  <a:gd name="connsiteY0" fmla="*/ 952500 h 1917700"/>
                  <a:gd name="connsiteX1" fmla="*/ 457200 w 5391150"/>
                  <a:gd name="connsiteY1" fmla="*/ 6350 h 1917700"/>
                  <a:gd name="connsiteX2" fmla="*/ 895350 w 5391150"/>
                  <a:gd name="connsiteY2" fmla="*/ 958850 h 1917700"/>
                  <a:gd name="connsiteX3" fmla="*/ 1352550 w 5391150"/>
                  <a:gd name="connsiteY3" fmla="*/ 1905000 h 1917700"/>
                  <a:gd name="connsiteX4" fmla="*/ 1797050 w 5391150"/>
                  <a:gd name="connsiteY4" fmla="*/ 958850 h 1917700"/>
                  <a:gd name="connsiteX5" fmla="*/ 2247900 w 5391150"/>
                  <a:gd name="connsiteY5" fmla="*/ 6350 h 1917700"/>
                  <a:gd name="connsiteX6" fmla="*/ 2705100 w 5391150"/>
                  <a:gd name="connsiteY6" fmla="*/ 958850 h 1917700"/>
                  <a:gd name="connsiteX7" fmla="*/ 3155950 w 5391150"/>
                  <a:gd name="connsiteY7" fmla="*/ 1917700 h 1917700"/>
                  <a:gd name="connsiteX8" fmla="*/ 3594100 w 5391150"/>
                  <a:gd name="connsiteY8" fmla="*/ 958850 h 1917700"/>
                  <a:gd name="connsiteX9" fmla="*/ 4044950 w 5391150"/>
                  <a:gd name="connsiteY9" fmla="*/ 0 h 1917700"/>
                  <a:gd name="connsiteX10" fmla="*/ 4495800 w 5391150"/>
                  <a:gd name="connsiteY10" fmla="*/ 958850 h 1917700"/>
                  <a:gd name="connsiteX11" fmla="*/ 4946650 w 5391150"/>
                  <a:gd name="connsiteY11" fmla="*/ 1917700 h 1917700"/>
                  <a:gd name="connsiteX12" fmla="*/ 5391150 w 5391150"/>
                  <a:gd name="connsiteY12" fmla="*/ 958850 h 191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91150" h="1917700">
                    <a:moveTo>
                      <a:pt x="0" y="952500"/>
                    </a:moveTo>
                    <a:cubicBezTo>
                      <a:pt x="153987" y="478896"/>
                      <a:pt x="307975" y="5292"/>
                      <a:pt x="457200" y="6350"/>
                    </a:cubicBezTo>
                    <a:cubicBezTo>
                      <a:pt x="606425" y="7408"/>
                      <a:pt x="746125" y="642408"/>
                      <a:pt x="895350" y="958850"/>
                    </a:cubicBezTo>
                    <a:cubicBezTo>
                      <a:pt x="1044575" y="1275292"/>
                      <a:pt x="1202267" y="1905000"/>
                      <a:pt x="1352550" y="1905000"/>
                    </a:cubicBezTo>
                    <a:cubicBezTo>
                      <a:pt x="1502833" y="1905000"/>
                      <a:pt x="1797050" y="958850"/>
                      <a:pt x="1797050" y="958850"/>
                    </a:cubicBezTo>
                    <a:cubicBezTo>
                      <a:pt x="1946275" y="642408"/>
                      <a:pt x="2096558" y="6350"/>
                      <a:pt x="2247900" y="6350"/>
                    </a:cubicBezTo>
                    <a:cubicBezTo>
                      <a:pt x="2399242" y="6350"/>
                      <a:pt x="2553758" y="640292"/>
                      <a:pt x="2705100" y="958850"/>
                    </a:cubicBezTo>
                    <a:cubicBezTo>
                      <a:pt x="2856442" y="1277408"/>
                      <a:pt x="3007783" y="1917700"/>
                      <a:pt x="3155950" y="1917700"/>
                    </a:cubicBezTo>
                    <a:cubicBezTo>
                      <a:pt x="3304117" y="1917700"/>
                      <a:pt x="3445933" y="1278467"/>
                      <a:pt x="3594100" y="958850"/>
                    </a:cubicBezTo>
                    <a:cubicBezTo>
                      <a:pt x="3742267" y="639233"/>
                      <a:pt x="3894667" y="0"/>
                      <a:pt x="4044950" y="0"/>
                    </a:cubicBezTo>
                    <a:cubicBezTo>
                      <a:pt x="4195233" y="0"/>
                      <a:pt x="4495800" y="958850"/>
                      <a:pt x="4495800" y="958850"/>
                    </a:cubicBezTo>
                    <a:cubicBezTo>
                      <a:pt x="4646083" y="1278467"/>
                      <a:pt x="4797425" y="1917700"/>
                      <a:pt x="4946650" y="1917700"/>
                    </a:cubicBezTo>
                    <a:cubicBezTo>
                      <a:pt x="5095875" y="1917700"/>
                      <a:pt x="5243512" y="1438275"/>
                      <a:pt x="5391150" y="958850"/>
                    </a:cubicBezTo>
                  </a:path>
                </a:pathLst>
              </a:custGeom>
              <a:noFill/>
              <a:ln w="12700">
                <a:solidFill>
                  <a:schemeClr val="tx1">
                    <a:lumMod val="65000"/>
                    <a:lumOff val="35000"/>
                  </a:schemeClr>
                </a:solidFill>
              </a:ln>
              <a:scene3d>
                <a:camera prst="orthographicFront">
                  <a:rot lat="108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 name="TextBox 7">
              <a:extLst>
                <a:ext uri="{FF2B5EF4-FFF2-40B4-BE49-F238E27FC236}">
                  <a16:creationId xmlns:a16="http://schemas.microsoft.com/office/drawing/2014/main" id="{62EBEADB-35F0-4521-9844-57372AD2B50D}"/>
                </a:ext>
              </a:extLst>
            </p:cNvPr>
            <p:cNvSpPr txBox="1"/>
            <p:nvPr/>
          </p:nvSpPr>
          <p:spPr>
            <a:xfrm rot="16200000">
              <a:off x="406399" y="3062109"/>
              <a:ext cx="2565400" cy="369332"/>
            </a:xfrm>
            <a:prstGeom prst="rect">
              <a:avLst/>
            </a:prstGeom>
            <a:noFill/>
          </p:spPr>
          <p:txBody>
            <a:bodyPr wrap="square" rtlCol="0">
              <a:spAutoFit/>
            </a:bodyPr>
            <a:lstStyle/>
            <a:p>
              <a:pPr algn="r"/>
              <a:r>
                <a:rPr lang="en-GB" b="1" dirty="0">
                  <a:latin typeface="Bradley Hand ITC" panose="03070402050302030203" pitchFamily="66" charset="0"/>
                </a:rPr>
                <a:t>Displacement / cm</a:t>
              </a:r>
            </a:p>
          </p:txBody>
        </p:sp>
        <p:sp>
          <p:nvSpPr>
            <p:cNvPr id="9" name="TextBox 8">
              <a:extLst>
                <a:ext uri="{FF2B5EF4-FFF2-40B4-BE49-F238E27FC236}">
                  <a16:creationId xmlns:a16="http://schemas.microsoft.com/office/drawing/2014/main" id="{F5BEB7C0-D828-4D20-A6B6-54F84172451C}"/>
                </a:ext>
              </a:extLst>
            </p:cNvPr>
            <p:cNvSpPr txBox="1"/>
            <p:nvPr/>
          </p:nvSpPr>
          <p:spPr>
            <a:xfrm>
              <a:off x="5058778" y="3764075"/>
              <a:ext cx="2565400" cy="369332"/>
            </a:xfrm>
            <a:prstGeom prst="rect">
              <a:avLst/>
            </a:prstGeom>
            <a:noFill/>
          </p:spPr>
          <p:txBody>
            <a:bodyPr wrap="square" rtlCol="0">
              <a:spAutoFit/>
            </a:bodyPr>
            <a:lstStyle/>
            <a:p>
              <a:pPr algn="r"/>
              <a:r>
                <a:rPr lang="en-GB" b="1" dirty="0">
                  <a:latin typeface="Bradley Hand ITC" panose="03070402050302030203" pitchFamily="66" charset="0"/>
                </a:rPr>
                <a:t>Time / s</a:t>
              </a:r>
            </a:p>
          </p:txBody>
        </p:sp>
      </p:grpSp>
    </p:spTree>
    <p:extLst>
      <p:ext uri="{BB962C8B-B14F-4D97-AF65-F5344CB8AC3E}">
        <p14:creationId xmlns:p14="http://schemas.microsoft.com/office/powerpoint/2010/main" val="1733972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E572CFEC-CC80-4683-B985-A577E40CDA05}"/>
              </a:ext>
            </a:extLst>
          </p:cNvPr>
          <p:cNvPicPr>
            <a:picLocks noChangeAspect="1"/>
          </p:cNvPicPr>
          <p:nvPr/>
        </p:nvPicPr>
        <p:blipFill>
          <a:blip r:embed="rId3"/>
          <a:stretch>
            <a:fillRect/>
          </a:stretch>
        </p:blipFill>
        <p:spPr>
          <a:xfrm>
            <a:off x="0" y="651781"/>
            <a:ext cx="9144000" cy="6203552"/>
          </a:xfrm>
          <a:prstGeom prst="rect">
            <a:avLst/>
          </a:prstGeom>
        </p:spPr>
      </p:pic>
      <p:sp>
        <p:nvSpPr>
          <p:cNvPr id="34" name="Rectangle 33"/>
          <p:cNvSpPr/>
          <p:nvPr/>
        </p:nvSpPr>
        <p:spPr>
          <a:xfrm>
            <a:off x="307887" y="4027056"/>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307887" y="4686874"/>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307887" y="5346692"/>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345062" y="4114790"/>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40" name="TextBox 39"/>
          <p:cNvSpPr txBox="1"/>
          <p:nvPr/>
        </p:nvSpPr>
        <p:spPr>
          <a:xfrm>
            <a:off x="664238" y="4112461"/>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A snapshot of the wave on the rope.</a:t>
            </a:r>
          </a:p>
        </p:txBody>
      </p:sp>
      <p:sp>
        <p:nvSpPr>
          <p:cNvPr id="41" name="TextBox 40"/>
          <p:cNvSpPr txBox="1"/>
          <p:nvPr/>
        </p:nvSpPr>
        <p:spPr>
          <a:xfrm>
            <a:off x="345062" y="4772208"/>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42" name="TextBox 41"/>
          <p:cNvSpPr txBox="1"/>
          <p:nvPr/>
        </p:nvSpPr>
        <p:spPr>
          <a:xfrm>
            <a:off x="664238" y="4769879"/>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movement of one point on the rope.</a:t>
            </a:r>
          </a:p>
        </p:txBody>
      </p:sp>
      <p:sp>
        <p:nvSpPr>
          <p:cNvPr id="43" name="TextBox 42"/>
          <p:cNvSpPr txBox="1"/>
          <p:nvPr/>
        </p:nvSpPr>
        <p:spPr>
          <a:xfrm>
            <a:off x="345062" y="5432026"/>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44" name="TextBox 43"/>
          <p:cNvSpPr txBox="1"/>
          <p:nvPr/>
        </p:nvSpPr>
        <p:spPr>
          <a:xfrm>
            <a:off x="664238" y="5429697"/>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Three complete wavelengths.</a:t>
            </a:r>
          </a:p>
        </p:txBody>
      </p:sp>
      <p:grpSp>
        <p:nvGrpSpPr>
          <p:cNvPr id="73" name="Group 72"/>
          <p:cNvGrpSpPr/>
          <p:nvPr/>
        </p:nvGrpSpPr>
        <p:grpSpPr>
          <a:xfrm>
            <a:off x="6070289" y="4027056"/>
            <a:ext cx="2730061" cy="544860"/>
            <a:chOff x="5846013" y="2914258"/>
            <a:chExt cx="2954337" cy="544860"/>
          </a:xfrm>
        </p:grpSpPr>
        <p:sp>
          <p:nvSpPr>
            <p:cNvPr id="49" name="Rectangle 48"/>
            <p:cNvSpPr/>
            <p:nvPr/>
          </p:nvSpPr>
          <p:spPr>
            <a:xfrm>
              <a:off x="5846013" y="2914258"/>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7323826" y="291425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584919" y="29189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8062087" y="291648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a:off x="6070289" y="4686874"/>
            <a:ext cx="2730061" cy="544860"/>
            <a:chOff x="5846013" y="3574076"/>
            <a:chExt cx="2954337" cy="544860"/>
          </a:xfrm>
        </p:grpSpPr>
        <p:sp>
          <p:nvSpPr>
            <p:cNvPr id="51" name="Rectangle 50"/>
            <p:cNvSpPr/>
            <p:nvPr/>
          </p:nvSpPr>
          <p:spPr>
            <a:xfrm>
              <a:off x="5846013" y="3574076"/>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Connector 56"/>
            <p:cNvCxnSpPr/>
            <p:nvPr/>
          </p:nvCxnSpPr>
          <p:spPr>
            <a:xfrm>
              <a:off x="7320305" y="35740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581398" y="3578794"/>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058566" y="357630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6070289" y="5346692"/>
            <a:ext cx="2730061" cy="549393"/>
            <a:chOff x="5846013" y="4233894"/>
            <a:chExt cx="2954337" cy="549393"/>
          </a:xfrm>
        </p:grpSpPr>
        <p:sp>
          <p:nvSpPr>
            <p:cNvPr id="52" name="Rectangle 51"/>
            <p:cNvSpPr/>
            <p:nvPr/>
          </p:nvSpPr>
          <p:spPr>
            <a:xfrm>
              <a:off x="5846013" y="4233894"/>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Straight Connector 59"/>
            <p:cNvCxnSpPr/>
            <p:nvPr/>
          </p:nvCxnSpPr>
          <p:spPr>
            <a:xfrm>
              <a:off x="7320305" y="423842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581398" y="424314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058566" y="424065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6070289" y="3071758"/>
            <a:ext cx="2730061" cy="838779"/>
            <a:chOff x="5846013" y="2252879"/>
            <a:chExt cx="2954337" cy="544860"/>
          </a:xfrm>
        </p:grpSpPr>
        <p:sp>
          <p:nvSpPr>
            <p:cNvPr id="69" name="Rectangle 68"/>
            <p:cNvSpPr/>
            <p:nvPr/>
          </p:nvSpPr>
          <p:spPr>
            <a:xfrm>
              <a:off x="5846013" y="2252879"/>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a:off x="7323826" y="225287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584919" y="225759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062087" y="225510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6070289"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8" name="TextBox 77"/>
          <p:cNvSpPr txBox="1"/>
          <p:nvPr/>
        </p:nvSpPr>
        <p:spPr>
          <a:xfrm>
            <a:off x="6756237"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9" name="TextBox 78"/>
          <p:cNvSpPr txBox="1"/>
          <p:nvPr/>
        </p:nvSpPr>
        <p:spPr>
          <a:xfrm>
            <a:off x="7435318"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80" name="TextBox 79"/>
          <p:cNvSpPr txBox="1"/>
          <p:nvPr/>
        </p:nvSpPr>
        <p:spPr>
          <a:xfrm>
            <a:off x="8118580"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45" name="Title 1">
            <a:extLst>
              <a:ext uri="{FF2B5EF4-FFF2-40B4-BE49-F238E27FC236}">
                <a16:creationId xmlns:a16="http://schemas.microsoft.com/office/drawing/2014/main" id="{161CD373-A213-4C7D-875D-109F1D347E50}"/>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New wave graph</a:t>
            </a:r>
            <a:endParaRPr lang="en-GB" dirty="0"/>
          </a:p>
        </p:txBody>
      </p:sp>
      <p:sp>
        <p:nvSpPr>
          <p:cNvPr id="46" name="Text Placeholder 16">
            <a:extLst>
              <a:ext uri="{FF2B5EF4-FFF2-40B4-BE49-F238E27FC236}">
                <a16:creationId xmlns:a16="http://schemas.microsoft.com/office/drawing/2014/main" id="{336B8E30-14A1-49C2-A9BE-EBACF7359C94}"/>
              </a:ext>
            </a:extLst>
          </p:cNvPr>
          <p:cNvSpPr txBox="1">
            <a:spLocks/>
          </p:cNvSpPr>
          <p:nvPr/>
        </p:nvSpPr>
        <p:spPr>
          <a:xfrm>
            <a:off x="457200" y="863126"/>
            <a:ext cx="4254499" cy="965674"/>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2400"/>
              </a:spcAft>
              <a:defRPr/>
            </a:pPr>
            <a:r>
              <a:rPr lang="en-US" dirty="0">
                <a:solidFill>
                  <a:srgbClr val="1F497D">
                    <a:lumMod val="50000"/>
                  </a:srgbClr>
                </a:solidFill>
              </a:rPr>
              <a:t>What does the displacement-time graph show?</a:t>
            </a: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8" name="Text Placeholder 16">
            <a:extLst>
              <a:ext uri="{FF2B5EF4-FFF2-40B4-BE49-F238E27FC236}">
                <a16:creationId xmlns:a16="http://schemas.microsoft.com/office/drawing/2014/main" id="{69103819-6331-447B-ACE1-298DA3078265}"/>
              </a:ext>
            </a:extLst>
          </p:cNvPr>
          <p:cNvSpPr txBox="1">
            <a:spLocks/>
          </p:cNvSpPr>
          <p:nvPr/>
        </p:nvSpPr>
        <p:spPr>
          <a:xfrm>
            <a:off x="457201" y="3079021"/>
            <a:ext cx="5615628" cy="824253"/>
          </a:xfrm>
          <a:prstGeom prst="rect">
            <a:avLst/>
          </a:prstGeom>
        </p:spPr>
        <p:txBody>
          <a:bodyPr vert="horz" lIns="91440" tIns="45720" rIns="91440" bIns="45720" rtlCol="0" anchor="ctr" anchorCtr="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600"/>
              </a:spcAft>
              <a:buClrTx/>
              <a:buSzTx/>
              <a:buFont typeface="+mj-lt"/>
              <a:buNone/>
              <a:tabLst/>
              <a:defRPr/>
            </a:pPr>
            <a:r>
              <a:rPr lang="en-US" dirty="0">
                <a:solidFill>
                  <a:srgbClr val="1F497D">
                    <a:lumMod val="50000"/>
                  </a:srgbClr>
                </a:solidFill>
              </a:rPr>
              <a:t>What do you think about each statement of what the graph shows?</a:t>
            </a: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3" name="Picture 92">
            <a:extLst>
              <a:ext uri="{FF2B5EF4-FFF2-40B4-BE49-F238E27FC236}">
                <a16:creationId xmlns:a16="http://schemas.microsoft.com/office/drawing/2014/main" id="{6166E071-FCA3-4FCC-BF09-25930481909B}"/>
              </a:ext>
            </a:extLst>
          </p:cNvPr>
          <p:cNvPicPr>
            <a:picLocks noChangeAspect="1"/>
          </p:cNvPicPr>
          <p:nvPr/>
        </p:nvPicPr>
        <p:blipFill>
          <a:blip r:embed="rId4"/>
          <a:stretch>
            <a:fillRect/>
          </a:stretch>
        </p:blipFill>
        <p:spPr>
          <a:xfrm>
            <a:off x="5043381" y="863126"/>
            <a:ext cx="3425712" cy="2029179"/>
          </a:xfrm>
          <a:prstGeom prst="rect">
            <a:avLst/>
          </a:prstGeom>
        </p:spPr>
      </p:pic>
      <p:sp>
        <p:nvSpPr>
          <p:cNvPr id="47" name="Rounded Rectangle 18">
            <a:hlinkClick r:id="rId5" action="ppaction://hlinksldjump"/>
            <a:extLst>
              <a:ext uri="{FF2B5EF4-FFF2-40B4-BE49-F238E27FC236}">
                <a16:creationId xmlns:a16="http://schemas.microsoft.com/office/drawing/2014/main" id="{D24387DC-8C6C-46A5-8E4B-D1ECFC5C15C1}"/>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2485438601"/>
      </p:ext>
    </p:extLst>
  </p:cSld>
  <p:clrMapOvr>
    <a:masterClrMapping/>
  </p:clrMapOvr>
</p:sld>
</file>

<file path=ppt/theme/theme1.xml><?xml version="1.0" encoding="utf-8"?>
<a:theme xmlns:a="http://schemas.openxmlformats.org/drawingml/2006/main" name=".BEST_Template_Physics_Slides">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11BBCF9-A65E-4347-BD5C-6B94DE993761}" vid="{6804A4E1-6366-4CC1-BEDF-B1D1EE0BA69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.BEST_Template_Physics_Slides</Template>
  <TotalTime>247</TotalTime>
  <Words>2836</Words>
  <Application>Microsoft Office PowerPoint</Application>
  <PresentationFormat>On-screen Show (4:3)</PresentationFormat>
  <Paragraphs>324</Paragraphs>
  <Slides>23</Slides>
  <Notes>23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Arial Black</vt:lpstr>
      <vt:lpstr>Bradley Hand ITC</vt:lpstr>
      <vt:lpstr>Calibri</vt:lpstr>
      <vt:lpstr>Calibri Light</vt:lpstr>
      <vt:lpstr>Verdana</vt:lpstr>
      <vt:lpstr>.BEST_Template_Physics_Slides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Fairhurst</dc:creator>
  <cp:lastModifiedBy>Peter Fairhurst</cp:lastModifiedBy>
  <cp:revision>26</cp:revision>
  <dcterms:created xsi:type="dcterms:W3CDTF">2021-04-20T07:27:49Z</dcterms:created>
  <dcterms:modified xsi:type="dcterms:W3CDTF">2021-05-06T14:42:28Z</dcterms:modified>
</cp:coreProperties>
</file>